
<file path=[Content_Types].xml><?xml version="1.0" encoding="utf-8"?>
<Types xmlns="http://schemas.openxmlformats.org/package/2006/content-types">
  <Override PartName="/ppt/embeddings/oleObject24.bin" ContentType="application/vnd.openxmlformats-officedocument.oleObject"/>
  <Default Extension="rels" ContentType="application/vnd.openxmlformats-package.relationships+xml"/>
  <Override PartName="/ppt/slides/slide14.xml" ContentType="application/vnd.openxmlformats-officedocument.presentationml.slide+xml"/>
  <Override PartName="/ppt/embeddings/oleObject8.bin" ContentType="application/vnd.openxmlformats-officedocument.oleObject"/>
  <Override PartName="/ppt/embeddings/oleObject1.bin" ContentType="application/vnd.openxmlformats-officedocument.oleObject"/>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embeddings/oleObject16.bin" ContentType="application/vnd.openxmlformats-officedocument.oleObject"/>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embeddings/oleObject23.bin" ContentType="application/vnd.openxmlformats-officedocument.oleObject"/>
  <Override PartName="/ppt/slides/slide13.xml" ContentType="application/vnd.openxmlformats-officedocument.presentationml.slide+xml"/>
  <Override PartName="/ppt/slideMasters/slideMaster1.xml" ContentType="application/vnd.openxmlformats-officedocument.presentationml.slideMaster+xml"/>
  <Override PartName="/ppt/embeddings/oleObject7.bin" ContentType="application/vnd.openxmlformats-officedocument.oleObject"/>
  <Override PartName="/docProps/core.xml" ContentType="application/vnd.openxmlformats-package.core-properties+xml"/>
  <Override PartName="/ppt/embeddings/oleObject15.bin" ContentType="application/vnd.openxmlformats-officedocument.oleObject"/>
  <Override PartName="/ppt/slides/slide44.xml" ContentType="application/vnd.openxmlformats-officedocument.presentationml.slide+xml"/>
  <Override PartName="/ppt/slideLayouts/slideLayout15.xml" ContentType="application/vnd.openxmlformats-officedocument.presentationml.slideLayout+xml"/>
  <Override PartName="/ppt/slides/slide27.xml" ContentType="application/vnd.openxmlformats-officedocument.presentationml.slide+xml"/>
  <Default Extension="vml" ContentType="application/vnd.openxmlformats-officedocument.vmlDrawing"/>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embeddings/oleObject22.bin" ContentType="application/vnd.openxmlformats-officedocument.oleObject"/>
  <Override PartName="/ppt/slides/slide12.xml" ContentType="application/vnd.openxmlformats-officedocument.presentationml.slide+xml"/>
  <Override PartName="/ppt/embeddings/oleObject6.bin" ContentType="application/vnd.openxmlformats-officedocument.oleObject"/>
  <Override PartName="/ppt/presProps.xml" ContentType="application/vnd.openxmlformats-officedocument.presentationml.presProps+xml"/>
  <Override PartName="/ppt/slides/slide43.xml" ContentType="application/vnd.openxmlformats-officedocument.presentationml.slide+xml"/>
  <Override PartName="/ppt/embeddings/oleObject14.bin" ContentType="application/vnd.openxmlformats-officedocument.oleObject"/>
  <Override PartName="/ppt/slides/slide26.xml" ContentType="application/vnd.openxmlformats-officedocument.presentationml.slide+xml"/>
  <Override PartName="/ppt/slideLayouts/slideLayout14.xml" ContentType="application/vnd.openxmlformats-officedocument.presentationml.slideLayout+xml"/>
  <Override PartName="/ppt/slides/slide35.xml" ContentType="application/vnd.openxmlformats-officedocument.presentationml.slide+xml"/>
  <Override PartName="/ppt/embeddings/oleObject12.bin" ContentType="application/vnd.openxmlformats-officedocument.oleObject"/>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embeddings/oleObject21.bin" ContentType="application/vnd.openxmlformats-officedocument.oleObject"/>
  <Override PartName="/ppt/slides/slide11.xml" ContentType="application/vnd.openxmlformats-officedocument.presentationml.slide+xml"/>
  <Override PartName="/ppt/embeddings/oleObject5.bin" ContentType="application/vnd.openxmlformats-officedocument.oleObject"/>
  <Override PartName="/ppt/slides/slide49.xml" ContentType="application/vnd.openxmlformats-officedocument.presentationml.slide+xml"/>
  <Override PartName="/ppt/notesSlides/notesSlide5.xml" ContentType="application/vnd.openxmlformats-officedocument.presentationml.notesSlide+xml"/>
  <Override PartName="/ppt/embeddings/oleObject13.bin" ContentType="application/vnd.openxmlformats-officedocument.oleObject"/>
  <Override PartName="/ppt/slides/slide42.xml" ContentType="application/vnd.openxmlformats-officedocument.presentationml.slid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embeddings/oleObject11.bin" ContentType="application/vnd.openxmlformats-officedocument.oleObject"/>
  <Override PartName="/ppt/slides/slide2.xml" ContentType="application/vnd.openxmlformats-officedocument.presentationml.slide+xml"/>
  <Override PartName="/ppt/embeddings/oleObject27.bin" ContentType="application/vnd.openxmlformats-officedocument.oleObject"/>
  <Override PartName="/ppt/slideLayouts/slideLayout2.xml" ContentType="application/vnd.openxmlformats-officedocument.presentationml.slideLayout+xml"/>
  <Override PartName="/ppt/slides/slide17.xml" ContentType="application/vnd.openxmlformats-officedocument.presentationml.slide+xml"/>
  <Override PartName="/ppt/embeddings/oleObject20.bin" ContentType="application/vnd.openxmlformats-officedocument.oleObject"/>
  <Override PartName="/ppt/slides/slide10.xml" ContentType="application/vnd.openxmlformats-officedocument.presentationml.slide+xml"/>
  <Override PartName="/ppt/embeddings/oleObject4.bin" ContentType="application/vnd.openxmlformats-officedocument.oleObject"/>
  <Default Extension="wmf" ContentType="image/x-wmf"/>
  <Override PartName="/ppt/slides/slide48.xml" ContentType="application/vnd.openxmlformats-officedocument.presentationml.slide+xml"/>
  <Override PartName="/ppt/embeddings/oleObject19.bin" ContentType="application/vnd.openxmlformats-officedocument.oleObject"/>
  <Override PartName="/docProps/app.xml" ContentType="application/vnd.openxmlformats-officedocument.extended-properties+xml"/>
  <Override PartName="/ppt/notesSlides/notesSlide4.xml" ContentType="application/vnd.openxmlformats-officedocument.presentationml.notesSlide+xml"/>
  <Override PartName="/ppt/slides/slide41.xml" ContentType="application/vnd.openxmlformats-officedocument.presentationml.slide+xml"/>
  <Override PartName="/ppt/slideLayouts/slideLayout12.xml" ContentType="application/vnd.openxmlformats-officedocument.presentationml.slideLayout+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embeddings/oleObject10.bin" ContentType="application/vnd.openxmlformats-officedocument.oleObject"/>
  <Override PartName="/ppt/slides/slide1.xml" ContentType="application/vnd.openxmlformats-officedocument.presentationml.slide+xml"/>
  <Override PartName="/ppt/embeddings/oleObject26.bin" ContentType="application/vnd.openxmlformats-officedocument.oleObject"/>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embeddings/oleObject3.bin" ContentType="application/vnd.openxmlformats-officedocument.oleObject"/>
  <Override PartName="/ppt/embeddings/oleObject18.bin" ContentType="application/vnd.openxmlformats-officedocument.oleObject"/>
  <Override PartName="/ppt/slides/slide47.xml" ContentType="application/vnd.openxmlformats-officedocument.presentationml.slide+xml"/>
  <Override PartName="/ppt/notesSlides/notesSlide3.xml" ContentType="application/vnd.openxmlformats-officedocument.presentationml.notesSlide+xml"/>
  <Override PartName="/ppt/slideLayouts/slideLayout18.xml" ContentType="application/vnd.openxmlformats-officedocument.presentationml.slideLayout+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embeddings/oleObject25.bin" ContentType="application/vnd.openxmlformats-officedocument.oleObject"/>
  <Override PartName="/ppt/notesMasters/notesMaster1.xml" ContentType="application/vnd.openxmlformats-officedocument.presentationml.notesMaster+xml"/>
  <Override PartName="/ppt/slides/slide15.xml" ContentType="application/vnd.openxmlformats-officedocument.presentationml.slide+xml"/>
  <Override PartName="/ppt/embeddings/oleObject9.bin" ContentType="application/vnd.openxmlformats-officedocument.oleObject"/>
  <Override PartName="/ppt/embeddings/oleObject2.bin" ContentType="application/vnd.openxmlformats-officedocument.oleObject"/>
  <Override PartName="/ppt/embeddings/oleObject17.bin" ContentType="application/vnd.openxmlformats-officedocument.oleObject"/>
  <Override PartName="/ppt/slides/slide46.xml" ContentType="application/vnd.openxmlformats-officedocument.presentationml.slide+xml"/>
  <Override PartName="/ppt/notesSlides/notesSlide2.xml" ContentType="application/vnd.openxmlformats-officedocument.presentationml.notesSlide+xml"/>
  <Override PartName="/ppt/slideLayouts/slideLayout17.xml" ContentType="application/vnd.openxmlformats-officedocument.presentationml.slideLayout+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50" r:id="rId1"/>
  </p:sldMasterIdLst>
  <p:notesMasterIdLst>
    <p:notesMasterId r:id="rId52"/>
  </p:notesMasterIdLst>
  <p:sldIdLst>
    <p:sldId id="378" r:id="rId2"/>
    <p:sldId id="379" r:id="rId3"/>
    <p:sldId id="380" r:id="rId4"/>
    <p:sldId id="381" r:id="rId5"/>
    <p:sldId id="384" r:id="rId6"/>
    <p:sldId id="385" r:id="rId7"/>
    <p:sldId id="386" r:id="rId8"/>
    <p:sldId id="405" r:id="rId9"/>
    <p:sldId id="404" r:id="rId10"/>
    <p:sldId id="403" r:id="rId11"/>
    <p:sldId id="387" r:id="rId12"/>
    <p:sldId id="388" r:id="rId13"/>
    <p:sldId id="389" r:id="rId14"/>
    <p:sldId id="390" r:id="rId15"/>
    <p:sldId id="391" r:id="rId16"/>
    <p:sldId id="393" r:id="rId17"/>
    <p:sldId id="394" r:id="rId18"/>
    <p:sldId id="396" r:id="rId19"/>
    <p:sldId id="397" r:id="rId20"/>
    <p:sldId id="398" r:id="rId21"/>
    <p:sldId id="399" r:id="rId22"/>
    <p:sldId id="400" r:id="rId23"/>
    <p:sldId id="401" r:id="rId24"/>
    <p:sldId id="402" r:id="rId25"/>
    <p:sldId id="422" r:id="rId26"/>
    <p:sldId id="423" r:id="rId27"/>
    <p:sldId id="424" r:id="rId28"/>
    <p:sldId id="425" r:id="rId29"/>
    <p:sldId id="426" r:id="rId30"/>
    <p:sldId id="427" r:id="rId31"/>
    <p:sldId id="428" r:id="rId32"/>
    <p:sldId id="414" r:id="rId33"/>
    <p:sldId id="416" r:id="rId34"/>
    <p:sldId id="417" r:id="rId35"/>
    <p:sldId id="418" r:id="rId36"/>
    <p:sldId id="419" r:id="rId37"/>
    <p:sldId id="451" r:id="rId38"/>
    <p:sldId id="452" r:id="rId39"/>
    <p:sldId id="449" r:id="rId40"/>
    <p:sldId id="415" r:id="rId41"/>
    <p:sldId id="434" r:id="rId42"/>
    <p:sldId id="435" r:id="rId43"/>
    <p:sldId id="437" r:id="rId44"/>
    <p:sldId id="442" r:id="rId45"/>
    <p:sldId id="443" r:id="rId46"/>
    <p:sldId id="444" r:id="rId47"/>
    <p:sldId id="439" r:id="rId48"/>
    <p:sldId id="440" r:id="rId49"/>
    <p:sldId id="441" r:id="rId50"/>
    <p:sldId id="450" r:id="rId51"/>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Lucida Sans Unicode" pitchFamily="34" charset="0"/>
      </a:defRPr>
    </a:lvl1pPr>
    <a:lvl2pPr marL="457200" algn="l" rtl="0" fontAlgn="base">
      <a:spcBef>
        <a:spcPct val="0"/>
      </a:spcBef>
      <a:spcAft>
        <a:spcPct val="0"/>
      </a:spcAft>
      <a:defRPr kern="1200">
        <a:solidFill>
          <a:schemeClr val="tx1"/>
        </a:solidFill>
        <a:latin typeface="Arial" charset="0"/>
        <a:ea typeface="+mn-ea"/>
        <a:cs typeface="Lucida Sans Unicode" pitchFamily="34" charset="0"/>
      </a:defRPr>
    </a:lvl2pPr>
    <a:lvl3pPr marL="914400" algn="l" rtl="0" fontAlgn="base">
      <a:spcBef>
        <a:spcPct val="0"/>
      </a:spcBef>
      <a:spcAft>
        <a:spcPct val="0"/>
      </a:spcAft>
      <a:defRPr kern="1200">
        <a:solidFill>
          <a:schemeClr val="tx1"/>
        </a:solidFill>
        <a:latin typeface="Arial" charset="0"/>
        <a:ea typeface="+mn-ea"/>
        <a:cs typeface="Lucida Sans Unicode" pitchFamily="34" charset="0"/>
      </a:defRPr>
    </a:lvl3pPr>
    <a:lvl4pPr marL="1371600" algn="l" rtl="0" fontAlgn="base">
      <a:spcBef>
        <a:spcPct val="0"/>
      </a:spcBef>
      <a:spcAft>
        <a:spcPct val="0"/>
      </a:spcAft>
      <a:defRPr kern="1200">
        <a:solidFill>
          <a:schemeClr val="tx1"/>
        </a:solidFill>
        <a:latin typeface="Arial" charset="0"/>
        <a:ea typeface="+mn-ea"/>
        <a:cs typeface="Lucida Sans Unicode" pitchFamily="34" charset="0"/>
      </a:defRPr>
    </a:lvl4pPr>
    <a:lvl5pPr marL="1828800" algn="l" rtl="0" fontAlgn="base">
      <a:spcBef>
        <a:spcPct val="0"/>
      </a:spcBef>
      <a:spcAft>
        <a:spcPct val="0"/>
      </a:spcAft>
      <a:defRPr kern="1200">
        <a:solidFill>
          <a:schemeClr val="tx1"/>
        </a:solidFill>
        <a:latin typeface="Arial" charset="0"/>
        <a:ea typeface="+mn-ea"/>
        <a:cs typeface="Lucida Sans Unicode" pitchFamily="34" charset="0"/>
      </a:defRPr>
    </a:lvl5pPr>
    <a:lvl6pPr marL="2286000" algn="l" defTabSz="914400" rtl="0" eaLnBrk="1" latinLnBrk="0" hangingPunct="1">
      <a:defRPr kern="1200">
        <a:solidFill>
          <a:schemeClr val="tx1"/>
        </a:solidFill>
        <a:latin typeface="Arial" charset="0"/>
        <a:ea typeface="+mn-ea"/>
        <a:cs typeface="Lucida Sans Unicode" pitchFamily="34" charset="0"/>
      </a:defRPr>
    </a:lvl6pPr>
    <a:lvl7pPr marL="2743200" algn="l" defTabSz="914400" rtl="0" eaLnBrk="1" latinLnBrk="0" hangingPunct="1">
      <a:defRPr kern="1200">
        <a:solidFill>
          <a:schemeClr val="tx1"/>
        </a:solidFill>
        <a:latin typeface="Arial" charset="0"/>
        <a:ea typeface="+mn-ea"/>
        <a:cs typeface="Lucida Sans Unicode" pitchFamily="34" charset="0"/>
      </a:defRPr>
    </a:lvl7pPr>
    <a:lvl8pPr marL="3200400" algn="l" defTabSz="914400" rtl="0" eaLnBrk="1" latinLnBrk="0" hangingPunct="1">
      <a:defRPr kern="1200">
        <a:solidFill>
          <a:schemeClr val="tx1"/>
        </a:solidFill>
        <a:latin typeface="Arial" charset="0"/>
        <a:ea typeface="+mn-ea"/>
        <a:cs typeface="Lucida Sans Unicode" pitchFamily="34" charset="0"/>
      </a:defRPr>
    </a:lvl8pPr>
    <a:lvl9pPr marL="3657600" algn="l" defTabSz="914400" rtl="0" eaLnBrk="1" latinLnBrk="0" hangingPunct="1">
      <a:defRPr kern="1200">
        <a:solidFill>
          <a:schemeClr val="tx1"/>
        </a:solidFill>
        <a:latin typeface="Arial" charset="0"/>
        <a:ea typeface="+mn-ea"/>
        <a:cs typeface="Lucida Sans Unicode" pitchFamily="34"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0FF00"/>
    <a:srgbClr val="00FFCC"/>
    <a:srgbClr val="FF9933"/>
    <a:srgbClr val="FF6600"/>
    <a:srgbClr val="33CCCC"/>
    <a:srgbClr val="0099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vertBarState="maximized">
    <p:restoredLeft sz="19352" autoAdjust="0"/>
    <p:restoredTop sz="94352" autoAdjust="0"/>
  </p:normalViewPr>
  <p:slideViewPr>
    <p:cSldViewPr>
      <p:cViewPr varScale="1">
        <p:scale>
          <a:sx n="156" d="100"/>
          <a:sy n="156" d="100"/>
        </p:scale>
        <p:origin x="-760"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946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 Id="rId2" Type="http://schemas.openxmlformats.org/officeDocument/2006/relationships/image" Target="../media/image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image" Target="../media/image1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wmf"/><Relationship Id="rId2" Type="http://schemas.openxmlformats.org/officeDocument/2006/relationships/image" Target="../media/image12.wmf"/><Relationship Id="rId3" Type="http://schemas.openxmlformats.org/officeDocument/2006/relationships/image" Target="../media/image1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wmf"/><Relationship Id="rId2" Type="http://schemas.openxmlformats.org/officeDocument/2006/relationships/image" Target="../media/image15.png"/><Relationship Id="rId3" Type="http://schemas.openxmlformats.org/officeDocument/2006/relationships/image" Target="../media/image1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wmf"/><Relationship Id="rId2" Type="http://schemas.openxmlformats.org/officeDocument/2006/relationships/image" Target="../media/image18.png"/><Relationship Id="rId3" Type="http://schemas.openxmlformats.org/officeDocument/2006/relationships/image" Target="../media/image19.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image" Target="../media/image22.wmf"/><Relationship Id="rId2" Type="http://schemas.openxmlformats.org/officeDocument/2006/relationships/image" Target="../media/image23.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cs typeface="+mn-cs"/>
              </a:defRPr>
            </a:lvl1pPr>
          </a:lstStyle>
          <a:p>
            <a:pPr>
              <a:defRPr/>
            </a:pPr>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cs typeface="+mn-cs"/>
              </a:defRPr>
            </a:lvl1pPr>
          </a:lstStyle>
          <a:p>
            <a:pPr>
              <a:defRPr/>
            </a:pPr>
            <a:fld id="{A9261CB4-A13C-493C-A807-47723797E8D0}" type="datetimeFigureOut">
              <a:rPr lang="en-US"/>
              <a:pPr>
                <a:defRPr/>
              </a:pPr>
              <a:t>5/24/13</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cs typeface="+mn-cs"/>
              </a:defRPr>
            </a:lvl1pPr>
          </a:lstStyle>
          <a:p>
            <a:pPr>
              <a:defRPr/>
            </a:pPr>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cs typeface="+mn-cs"/>
              </a:defRPr>
            </a:lvl1pPr>
          </a:lstStyle>
          <a:p>
            <a:pPr>
              <a:defRPr/>
            </a:pPr>
            <a:fld id="{421B1E66-8F74-4451-9758-C5C9814555C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21B1E66-8F74-4451-9758-C5C9814555C9}" type="slidenum">
              <a:rPr lang="en-US" smtClean="0"/>
              <a:pPr>
                <a:defRPr/>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snowfall totals are based on spotter and </a:t>
            </a:r>
            <a:r>
              <a:rPr lang="en-US" dirty="0" err="1" smtClean="0"/>
              <a:t>CoCoRahs</a:t>
            </a:r>
            <a:r>
              <a:rPr lang="en-US" dirty="0" smtClean="0"/>
              <a:t> reports.  For the </a:t>
            </a:r>
            <a:r>
              <a:rPr lang="en-US" dirty="0" err="1" smtClean="0"/>
              <a:t>CoCoRahs</a:t>
            </a:r>
            <a:r>
              <a:rPr lang="en-US" baseline="0" dirty="0" smtClean="0"/>
              <a:t> reports I had to combine totals from the 18</a:t>
            </a:r>
            <a:r>
              <a:rPr lang="en-US" baseline="30000" dirty="0" smtClean="0"/>
              <a:t>th</a:t>
            </a:r>
            <a:r>
              <a:rPr lang="en-US" baseline="0" dirty="0" smtClean="0"/>
              <a:t> and 19</a:t>
            </a:r>
            <a:r>
              <a:rPr lang="en-US" baseline="30000" dirty="0" smtClean="0"/>
              <a:t>th</a:t>
            </a:r>
            <a:r>
              <a:rPr lang="en-US" baseline="0" dirty="0" smtClean="0"/>
              <a:t> to cover this event as it crossed 7 am.  </a:t>
            </a:r>
            <a:endParaRPr lang="en-US" dirty="0"/>
          </a:p>
        </p:txBody>
      </p:sp>
      <p:sp>
        <p:nvSpPr>
          <p:cNvPr id="4" name="Slide Number Placeholder 3"/>
          <p:cNvSpPr>
            <a:spLocks noGrp="1"/>
          </p:cNvSpPr>
          <p:nvPr>
            <p:ph type="sldNum" sz="quarter" idx="10"/>
          </p:nvPr>
        </p:nvSpPr>
        <p:spPr/>
        <p:txBody>
          <a:bodyPr/>
          <a:lstStyle/>
          <a:p>
            <a:fld id="{8EF1D3B1-CFF3-4867-A000-E1151DEE63A4}" type="slidenum">
              <a:rPr lang="en-US" smtClean="0"/>
              <a:pPr/>
              <a:t>27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included the freezing drizzle that started the evening of January 18</a:t>
            </a:r>
            <a:r>
              <a:rPr lang="en-US" baseline="30000" dirty="0" smtClean="0"/>
              <a:t>th</a:t>
            </a:r>
            <a:r>
              <a:rPr lang="en-US" dirty="0" smtClean="0"/>
              <a:t> and primarily</a:t>
            </a:r>
            <a:r>
              <a:rPr lang="en-US" baseline="0" dirty="0" smtClean="0"/>
              <a:t> affected the northern portions of the Seattle/Everett metro area where approximately 0.20 </a:t>
            </a:r>
            <a:r>
              <a:rPr lang="en-US" baseline="0" dirty="0" err="1" smtClean="0"/>
              <a:t>ich</a:t>
            </a:r>
            <a:r>
              <a:rPr lang="en-US" baseline="0" dirty="0" smtClean="0"/>
              <a:t> an inch of drizzle accumulated.  The data used was gathered from </a:t>
            </a:r>
            <a:r>
              <a:rPr lang="en-US" baseline="0" dirty="0" err="1" smtClean="0"/>
              <a:t>Cocorahs</a:t>
            </a:r>
            <a:r>
              <a:rPr lang="en-US" baseline="0" dirty="0" smtClean="0"/>
              <a:t> data, spotter reports and data gleaned from </a:t>
            </a:r>
            <a:r>
              <a:rPr lang="en-US" baseline="0" dirty="0" err="1" smtClean="0"/>
              <a:t>Mesowest</a:t>
            </a:r>
            <a:r>
              <a:rPr lang="en-US" baseline="0" dirty="0" smtClean="0"/>
              <a:t>. When using the </a:t>
            </a:r>
            <a:r>
              <a:rPr lang="en-US" baseline="0" dirty="0" err="1" smtClean="0"/>
              <a:t>Mesowest</a:t>
            </a:r>
            <a:r>
              <a:rPr lang="en-US" baseline="0" dirty="0" smtClean="0"/>
              <a:t> data, in some cases the freezing rain was inferred from precipitation accumulation occurring when the temperature was at and below freezing.  Data was limited in the area of heaviest precipitation due to power outages.  This data should be considered preliminary. </a:t>
            </a:r>
            <a:endParaRPr lang="en-US" dirty="0"/>
          </a:p>
        </p:txBody>
      </p:sp>
      <p:sp>
        <p:nvSpPr>
          <p:cNvPr id="4" name="Slide Number Placeholder 3"/>
          <p:cNvSpPr>
            <a:spLocks noGrp="1"/>
          </p:cNvSpPr>
          <p:nvPr>
            <p:ph type="sldNum" sz="quarter" idx="10"/>
          </p:nvPr>
        </p:nvSpPr>
        <p:spPr/>
        <p:txBody>
          <a:bodyPr/>
          <a:lstStyle/>
          <a:p>
            <a:fld id="{8EF1D3B1-CFF3-4867-A000-E1151DEE63A4}" type="slidenum">
              <a:rPr lang="en-US" smtClean="0"/>
              <a:pPr/>
              <a:t>29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p:spPr>
      </p:sp>
      <p:sp>
        <p:nvSpPr>
          <p:cNvPr id="46082" name="Notes Placeholder 2"/>
          <p:cNvSpPr>
            <a:spLocks noGrp="1"/>
          </p:cNvSpPr>
          <p:nvPr>
            <p:ph type="body" idx="1"/>
          </p:nvPr>
        </p:nvSpPr>
        <p:spPr>
          <a:noFill/>
          <a:ln/>
        </p:spPr>
        <p:txBody>
          <a:bodyPr/>
          <a:lstStyle/>
          <a:p>
            <a:pPr marL="171450" indent="-171450">
              <a:buFontTx/>
              <a:buChar char="•"/>
            </a:pPr>
            <a:r>
              <a:rPr lang="en-US" smtClean="0">
                <a:ea typeface="ＭＳ Ｐゴシック" charset="-128"/>
              </a:rPr>
              <a:t>Early in 2011 NOAA and the National Weather Service announced a strategic initiative to focus our science and services toward making America a more </a:t>
            </a:r>
            <a:r>
              <a:rPr lang="en-US" altLang="en-US" smtClean="0">
                <a:ea typeface="ＭＳ Ｐゴシック" charset="-128"/>
              </a:rPr>
              <a:t>“</a:t>
            </a:r>
            <a:r>
              <a:rPr lang="en-US" smtClean="0">
                <a:ea typeface="ＭＳ Ｐゴシック" charset="-128"/>
              </a:rPr>
              <a:t>Weather-Ready Nation</a:t>
            </a:r>
            <a:r>
              <a:rPr lang="en-US" altLang="en-US" smtClean="0">
                <a:ea typeface="ＭＳ Ｐゴシック" charset="-128"/>
              </a:rPr>
              <a:t>”</a:t>
            </a:r>
            <a:endParaRPr lang="en-US" smtClean="0">
              <a:ea typeface="ＭＳ Ｐゴシック" charset="-128"/>
            </a:endParaRPr>
          </a:p>
          <a:p>
            <a:pPr marL="171450" indent="-171450">
              <a:buFontTx/>
              <a:buChar char="•"/>
            </a:pPr>
            <a:r>
              <a:rPr lang="en-US" smtClean="0">
                <a:ea typeface="ＭＳ Ｐゴシック" charset="-128"/>
              </a:rPr>
              <a:t>At the time, little did we know what an incredible year for hazardous weather 2011 would become</a:t>
            </a:r>
          </a:p>
          <a:p>
            <a:pPr marL="171450" indent="-171450">
              <a:buFontTx/>
              <a:buChar char="•"/>
            </a:pPr>
            <a:r>
              <a:rPr lang="en-US" smtClean="0">
                <a:ea typeface="ＭＳ Ｐゴシック" charset="-128"/>
              </a:rPr>
              <a:t>This map shows just how widespread and violent the 2011 tornado season was</a:t>
            </a:r>
          </a:p>
          <a:p>
            <a:pPr marL="171450" indent="-171450">
              <a:buFontTx/>
              <a:buChar char="•"/>
            </a:pPr>
            <a:r>
              <a:rPr lang="en-US" smtClean="0">
                <a:ea typeface="ＭＳ Ｐゴシック" charset="-128"/>
              </a:rPr>
              <a:t>Your eyes are brought quickly to the southeastern US and southern plains where many serious disasters occurred</a:t>
            </a:r>
          </a:p>
          <a:p>
            <a:pPr marL="171450" indent="-171450">
              <a:buFontTx/>
              <a:buChar char="•"/>
            </a:pPr>
            <a:r>
              <a:rPr lang="en-US" smtClean="0">
                <a:ea typeface="ＭＳ Ｐゴシック" charset="-128"/>
              </a:rPr>
              <a:t>But even areas less accustomed to saw major killer tornadoes – such as Eastern North Carolina and Massachusetts </a:t>
            </a:r>
          </a:p>
          <a:p>
            <a:pPr marL="171450" indent="-171450">
              <a:buFontTx/>
              <a:buChar char="•"/>
            </a:pPr>
            <a:endParaRPr lang="en-US" smtClean="0">
              <a:ea typeface="ＭＳ Ｐゴシック" charset="-128"/>
            </a:endParaRPr>
          </a:p>
        </p:txBody>
      </p:sp>
      <p:sp>
        <p:nvSpPr>
          <p:cNvPr id="46083" name="Slide Number Placeholder 3"/>
          <p:cNvSpPr>
            <a:spLocks noGrp="1"/>
          </p:cNvSpPr>
          <p:nvPr>
            <p:ph type="sldNum" sz="quarter" idx="5"/>
          </p:nvPr>
        </p:nvSpPr>
        <p:spPr>
          <a:noFill/>
        </p:spPr>
        <p:txBody>
          <a:bodyPr/>
          <a:lstStyle/>
          <a:p>
            <a:fld id="{5A52F88C-4F5B-41A6-8B96-A63EB5BBB0D1}" type="slidenum">
              <a:rPr lang="en-US"/>
              <a:pPr/>
              <a:t>34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E9145B6B-DB69-4D99-AB96-078457187D92}" type="slidenum">
              <a:rPr lang="en-US" smtClean="0">
                <a:solidFill>
                  <a:prstClr val="black"/>
                </a:solidFill>
                <a:latin typeface="Times New Roman" charset="0"/>
              </a:rPr>
              <a:pPr/>
              <a:t>41</a:t>
            </a:fld>
            <a:endParaRPr lang="en-US" smtClean="0">
              <a:solidFill>
                <a:prstClr val="black"/>
              </a:solidFill>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endParaRPr lang="en-US" smtClean="0">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1513" cy="6654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665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0813" cy="1141413"/>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981200"/>
            <a:ext cx="7770813" cy="4902200"/>
          </a:xfrm>
        </p:spPr>
        <p:txBody>
          <a:bodyPr/>
          <a:lstStyle/>
          <a:p>
            <a:pPr lvl="0"/>
            <a:endParaRPr lang="en-US" noProof="0" smtClean="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0813" cy="114141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08413" cy="490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6613" y="1981200"/>
            <a:ext cx="3810000" cy="490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0813" cy="114141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08413" cy="490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6613" y="1981200"/>
            <a:ext cx="3810000" cy="2374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6613" y="4508500"/>
            <a:ext cx="3810000" cy="2374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52400"/>
            <a:ext cx="8305800" cy="601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6705600" cy="533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4000"/>
            <a:ext cx="40767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524000"/>
            <a:ext cx="40767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924300"/>
            <a:ext cx="40767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600200" y="152400"/>
            <a:ext cx="6705600" cy="5334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524000"/>
            <a:ext cx="40767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524000"/>
            <a:ext cx="40767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24300"/>
            <a:ext cx="40767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86300" y="3924300"/>
            <a:ext cx="40767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6705600" cy="533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524000"/>
            <a:ext cx="8305800" cy="4648200"/>
          </a:xfrm>
        </p:spPr>
        <p:txBody>
          <a:bodyPr/>
          <a:lstStyle/>
          <a:p>
            <a:pPr lvl="0"/>
            <a:endParaRPr lang="en-US" noProof="0" smtClean="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08413" cy="4902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981200"/>
            <a:ext cx="3810000" cy="4902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1.jpeg"/><Relationship Id="rId21" Type="http://schemas.openxmlformats.org/officeDocument/2006/relationships/image" Target="../media/image2.wmf"/><Relationship Id="rId22" Type="http://schemas.openxmlformats.org/officeDocument/2006/relationships/image" Target="../media/image3.wmf"/><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20"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228600"/>
            <a:ext cx="7770813" cy="1141413"/>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2051" name="Rectangle 3"/>
          <p:cNvSpPr>
            <a:spLocks noGrp="1" noChangeArrowheads="1"/>
          </p:cNvSpPr>
          <p:nvPr>
            <p:ph type="body" idx="1"/>
          </p:nvPr>
        </p:nvSpPr>
        <p:spPr bwMode="auto">
          <a:xfrm>
            <a:off x="685800" y="1981200"/>
            <a:ext cx="7770813" cy="4902200"/>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pic>
        <p:nvPicPr>
          <p:cNvPr id="2052" name="Picture 4"/>
          <p:cNvPicPr>
            <a:picLocks noChangeAspect="1" noChangeArrowheads="1"/>
          </p:cNvPicPr>
          <p:nvPr/>
        </p:nvPicPr>
        <p:blipFill>
          <a:blip r:embed="rId21" cstate="print"/>
          <a:srcRect/>
          <a:stretch>
            <a:fillRect/>
          </a:stretch>
        </p:blipFill>
        <p:spPr bwMode="auto">
          <a:xfrm>
            <a:off x="152400" y="381000"/>
            <a:ext cx="762000" cy="762000"/>
          </a:xfrm>
          <a:prstGeom prst="rect">
            <a:avLst/>
          </a:prstGeom>
          <a:noFill/>
          <a:ln w="9525">
            <a:noFill/>
            <a:round/>
            <a:headEnd/>
            <a:tailEnd/>
          </a:ln>
        </p:spPr>
      </p:pic>
      <p:pic>
        <p:nvPicPr>
          <p:cNvPr id="2053" name="Picture 5"/>
          <p:cNvPicPr>
            <a:picLocks noChangeAspect="1" noChangeArrowheads="1"/>
          </p:cNvPicPr>
          <p:nvPr/>
        </p:nvPicPr>
        <p:blipFill>
          <a:blip r:embed="rId22" cstate="print"/>
          <a:srcRect/>
          <a:stretch>
            <a:fillRect/>
          </a:stretch>
        </p:blipFill>
        <p:spPr bwMode="auto">
          <a:xfrm>
            <a:off x="8229600" y="381000"/>
            <a:ext cx="733425" cy="733425"/>
          </a:xfrm>
          <a:prstGeom prst="rect">
            <a:avLst/>
          </a:prstGeom>
          <a:noFill/>
          <a:ln w="9525">
            <a:noFill/>
            <a:round/>
            <a:headEnd/>
            <a:tailEnd/>
          </a:ln>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Lst>
  <p:txStyles>
    <p:titleStyle>
      <a:lvl1pPr algn="ctr" defTabSz="457200" rtl="0" eaLnBrk="0" fontAlgn="base" hangingPunct="0">
        <a:lnSpc>
          <a:spcPct val="93000"/>
        </a:lnSpc>
        <a:spcBef>
          <a:spcPct val="0"/>
        </a:spcBef>
        <a:spcAft>
          <a:spcPct val="0"/>
        </a:spcAft>
        <a:buClr>
          <a:srgbClr val="FFFF00"/>
        </a:buClr>
        <a:buSzPct val="100000"/>
        <a:buFont typeface="Arial" charset="0"/>
        <a:defRPr sz="4000" b="1">
          <a:solidFill>
            <a:srgbClr val="FFFF00"/>
          </a:solidFill>
          <a:latin typeface="+mj-lt"/>
          <a:ea typeface="+mj-ea"/>
          <a:cs typeface="+mj-cs"/>
        </a:defRPr>
      </a:lvl1pPr>
      <a:lvl2pPr algn="ctr" defTabSz="457200" rtl="0" eaLnBrk="0" fontAlgn="base" hangingPunct="0">
        <a:lnSpc>
          <a:spcPct val="93000"/>
        </a:lnSpc>
        <a:spcBef>
          <a:spcPct val="0"/>
        </a:spcBef>
        <a:spcAft>
          <a:spcPct val="0"/>
        </a:spcAft>
        <a:buClr>
          <a:srgbClr val="FFFF00"/>
        </a:buClr>
        <a:buSzPct val="100000"/>
        <a:buFont typeface="Arial" charset="0"/>
        <a:defRPr sz="4000" b="1">
          <a:solidFill>
            <a:srgbClr val="FFFF00"/>
          </a:solidFill>
          <a:latin typeface="Arial" charset="0"/>
          <a:cs typeface="Lucida Sans Unicode" pitchFamily="34" charset="0"/>
        </a:defRPr>
      </a:lvl2pPr>
      <a:lvl3pPr algn="ctr" defTabSz="457200" rtl="0" eaLnBrk="0" fontAlgn="base" hangingPunct="0">
        <a:lnSpc>
          <a:spcPct val="93000"/>
        </a:lnSpc>
        <a:spcBef>
          <a:spcPct val="0"/>
        </a:spcBef>
        <a:spcAft>
          <a:spcPct val="0"/>
        </a:spcAft>
        <a:buClr>
          <a:srgbClr val="FFFF00"/>
        </a:buClr>
        <a:buSzPct val="100000"/>
        <a:buFont typeface="Arial" charset="0"/>
        <a:defRPr sz="4000" b="1">
          <a:solidFill>
            <a:srgbClr val="FFFF00"/>
          </a:solidFill>
          <a:latin typeface="Arial" charset="0"/>
          <a:cs typeface="Lucida Sans Unicode" pitchFamily="34" charset="0"/>
        </a:defRPr>
      </a:lvl3pPr>
      <a:lvl4pPr algn="ctr" defTabSz="457200" rtl="0" eaLnBrk="0" fontAlgn="base" hangingPunct="0">
        <a:lnSpc>
          <a:spcPct val="93000"/>
        </a:lnSpc>
        <a:spcBef>
          <a:spcPct val="0"/>
        </a:spcBef>
        <a:spcAft>
          <a:spcPct val="0"/>
        </a:spcAft>
        <a:buClr>
          <a:srgbClr val="FFFF00"/>
        </a:buClr>
        <a:buSzPct val="100000"/>
        <a:buFont typeface="Arial" charset="0"/>
        <a:defRPr sz="4000" b="1">
          <a:solidFill>
            <a:srgbClr val="FFFF00"/>
          </a:solidFill>
          <a:latin typeface="Arial" charset="0"/>
          <a:cs typeface="Lucida Sans Unicode" pitchFamily="34" charset="0"/>
        </a:defRPr>
      </a:lvl4pPr>
      <a:lvl5pPr algn="ctr" defTabSz="457200" rtl="0" eaLnBrk="0" fontAlgn="base" hangingPunct="0">
        <a:lnSpc>
          <a:spcPct val="93000"/>
        </a:lnSpc>
        <a:spcBef>
          <a:spcPct val="0"/>
        </a:spcBef>
        <a:spcAft>
          <a:spcPct val="0"/>
        </a:spcAft>
        <a:buClr>
          <a:srgbClr val="FFFF00"/>
        </a:buClr>
        <a:buSzPct val="100000"/>
        <a:buFont typeface="Arial" charset="0"/>
        <a:defRPr sz="4000" b="1">
          <a:solidFill>
            <a:srgbClr val="FFFF00"/>
          </a:solidFill>
          <a:latin typeface="Arial" charset="0"/>
          <a:cs typeface="Lucida Sans Unicode" pitchFamily="34" charset="0"/>
        </a:defRPr>
      </a:lvl5pPr>
      <a:lvl6pPr marL="457200" algn="ctr" defTabSz="457200" rtl="0" fontAlgn="base">
        <a:lnSpc>
          <a:spcPct val="93000"/>
        </a:lnSpc>
        <a:spcBef>
          <a:spcPct val="0"/>
        </a:spcBef>
        <a:spcAft>
          <a:spcPct val="0"/>
        </a:spcAft>
        <a:buClr>
          <a:srgbClr val="FFFF00"/>
        </a:buClr>
        <a:buSzPct val="100000"/>
        <a:buFont typeface="Arial" charset="0"/>
        <a:defRPr sz="4000" b="1">
          <a:solidFill>
            <a:srgbClr val="FFFF00"/>
          </a:solidFill>
          <a:latin typeface="Arial" charset="0"/>
          <a:cs typeface="Lucida Sans Unicode" pitchFamily="34" charset="0"/>
        </a:defRPr>
      </a:lvl6pPr>
      <a:lvl7pPr marL="914400" algn="ctr" defTabSz="457200" rtl="0" fontAlgn="base">
        <a:lnSpc>
          <a:spcPct val="93000"/>
        </a:lnSpc>
        <a:spcBef>
          <a:spcPct val="0"/>
        </a:spcBef>
        <a:spcAft>
          <a:spcPct val="0"/>
        </a:spcAft>
        <a:buClr>
          <a:srgbClr val="FFFF00"/>
        </a:buClr>
        <a:buSzPct val="100000"/>
        <a:buFont typeface="Arial" charset="0"/>
        <a:defRPr sz="4000" b="1">
          <a:solidFill>
            <a:srgbClr val="FFFF00"/>
          </a:solidFill>
          <a:latin typeface="Arial" charset="0"/>
          <a:cs typeface="Lucida Sans Unicode" pitchFamily="34" charset="0"/>
        </a:defRPr>
      </a:lvl7pPr>
      <a:lvl8pPr marL="1371600" algn="ctr" defTabSz="457200" rtl="0" fontAlgn="base">
        <a:lnSpc>
          <a:spcPct val="93000"/>
        </a:lnSpc>
        <a:spcBef>
          <a:spcPct val="0"/>
        </a:spcBef>
        <a:spcAft>
          <a:spcPct val="0"/>
        </a:spcAft>
        <a:buClr>
          <a:srgbClr val="FFFF00"/>
        </a:buClr>
        <a:buSzPct val="100000"/>
        <a:buFont typeface="Arial" charset="0"/>
        <a:defRPr sz="4000" b="1">
          <a:solidFill>
            <a:srgbClr val="FFFF00"/>
          </a:solidFill>
          <a:latin typeface="Arial" charset="0"/>
          <a:cs typeface="Lucida Sans Unicode" pitchFamily="34" charset="0"/>
        </a:defRPr>
      </a:lvl8pPr>
      <a:lvl9pPr marL="1828800" algn="ctr" defTabSz="457200" rtl="0" fontAlgn="base">
        <a:lnSpc>
          <a:spcPct val="93000"/>
        </a:lnSpc>
        <a:spcBef>
          <a:spcPct val="0"/>
        </a:spcBef>
        <a:spcAft>
          <a:spcPct val="0"/>
        </a:spcAft>
        <a:buClr>
          <a:srgbClr val="FFFF00"/>
        </a:buClr>
        <a:buSzPct val="100000"/>
        <a:buFont typeface="Arial" charset="0"/>
        <a:defRPr sz="4000" b="1">
          <a:solidFill>
            <a:srgbClr val="FFFF00"/>
          </a:solidFill>
          <a:latin typeface="Arial" charset="0"/>
          <a:cs typeface="Lucida Sans Unicode" pitchFamily="34" charset="0"/>
        </a:defRPr>
      </a:lvl9pPr>
    </p:titleStyle>
    <p:bodyStyle>
      <a:lvl1pPr marL="341313" indent="-341313" algn="l" defTabSz="457200" rtl="0" eaLnBrk="0" fontAlgn="base" hangingPunct="0">
        <a:lnSpc>
          <a:spcPct val="93000"/>
        </a:lnSpc>
        <a:spcBef>
          <a:spcPts val="700"/>
        </a:spcBef>
        <a:spcAft>
          <a:spcPts val="1750"/>
        </a:spcAft>
        <a:buClr>
          <a:srgbClr val="FF0066"/>
        </a:buClr>
        <a:buSzPct val="100000"/>
        <a:buFont typeface="Arial" charset="0"/>
        <a:buChar char="•"/>
        <a:defRPr sz="2800" b="1">
          <a:solidFill>
            <a:srgbClr val="FFFFFF"/>
          </a:solidFill>
          <a:latin typeface="+mn-lt"/>
          <a:ea typeface="+mn-ea"/>
          <a:cs typeface="+mn-cs"/>
        </a:defRPr>
      </a:lvl1pPr>
      <a:lvl2pPr marL="741363" indent="-284163" algn="l" defTabSz="457200" rtl="0" eaLnBrk="0" fontAlgn="base" hangingPunct="0">
        <a:lnSpc>
          <a:spcPct val="93000"/>
        </a:lnSpc>
        <a:spcBef>
          <a:spcPts val="600"/>
        </a:spcBef>
        <a:spcAft>
          <a:spcPts val="1500"/>
        </a:spcAft>
        <a:buClr>
          <a:srgbClr val="FF0066"/>
        </a:buClr>
        <a:buSzPct val="100000"/>
        <a:buFont typeface="Arial" charset="0"/>
        <a:buChar char="–"/>
        <a:defRPr sz="2400" b="1" i="1">
          <a:solidFill>
            <a:srgbClr val="FFFFFF"/>
          </a:solidFill>
          <a:latin typeface="+mn-lt"/>
          <a:cs typeface="+mn-cs"/>
        </a:defRPr>
      </a:lvl2pPr>
      <a:lvl3pPr marL="1143000" indent="-228600" algn="l" defTabSz="457200" rtl="0" eaLnBrk="0" fontAlgn="base" hangingPunct="0">
        <a:lnSpc>
          <a:spcPct val="93000"/>
        </a:lnSpc>
        <a:spcBef>
          <a:spcPts val="500"/>
        </a:spcBef>
        <a:spcAft>
          <a:spcPts val="1250"/>
        </a:spcAft>
        <a:buClr>
          <a:srgbClr val="FF0066"/>
        </a:buClr>
        <a:buSzPct val="100000"/>
        <a:buFont typeface="Arial" charset="0"/>
        <a:buChar char="•"/>
        <a:defRPr sz="2000" b="1">
          <a:solidFill>
            <a:srgbClr val="FFFFFF"/>
          </a:solidFill>
          <a:latin typeface="+mn-lt"/>
          <a:cs typeface="+mn-cs"/>
        </a:defRPr>
      </a:lvl3pPr>
      <a:lvl4pPr marL="1600200" indent="-228600" algn="l" defTabSz="457200" rtl="0" eaLnBrk="0" fontAlgn="base" hangingPunct="0">
        <a:lnSpc>
          <a:spcPct val="93000"/>
        </a:lnSpc>
        <a:spcBef>
          <a:spcPts val="500"/>
        </a:spcBef>
        <a:spcAft>
          <a:spcPts val="1250"/>
        </a:spcAft>
        <a:buClr>
          <a:srgbClr val="FF0066"/>
        </a:buClr>
        <a:buSzPct val="100000"/>
        <a:buFont typeface="Arial" charset="0"/>
        <a:buChar char="–"/>
        <a:defRPr sz="2000" b="1" i="1">
          <a:solidFill>
            <a:srgbClr val="FFFFFF"/>
          </a:solidFill>
          <a:latin typeface="+mn-lt"/>
          <a:cs typeface="+mn-cs"/>
        </a:defRPr>
      </a:lvl4pPr>
      <a:lvl5pPr marL="2057400" indent="-228600" algn="l" defTabSz="457200" rtl="0" eaLnBrk="0" fontAlgn="base" hangingPunct="0">
        <a:lnSpc>
          <a:spcPct val="93000"/>
        </a:lnSpc>
        <a:spcBef>
          <a:spcPts val="500"/>
        </a:spcBef>
        <a:spcAft>
          <a:spcPts val="1250"/>
        </a:spcAft>
        <a:buClr>
          <a:srgbClr val="FF0066"/>
        </a:buClr>
        <a:buSzPct val="100000"/>
        <a:buFont typeface="Arial" charset="0"/>
        <a:buChar char="»"/>
        <a:defRPr sz="2000" b="1">
          <a:solidFill>
            <a:srgbClr val="FFFFFF"/>
          </a:solidFill>
          <a:latin typeface="+mn-lt"/>
          <a:cs typeface="+mn-cs"/>
        </a:defRPr>
      </a:lvl5pPr>
      <a:lvl6pPr marL="2514600" indent="-228600" algn="l" defTabSz="457200" rtl="0" fontAlgn="base">
        <a:lnSpc>
          <a:spcPct val="93000"/>
        </a:lnSpc>
        <a:spcBef>
          <a:spcPts val="500"/>
        </a:spcBef>
        <a:spcAft>
          <a:spcPts val="1250"/>
        </a:spcAft>
        <a:buClr>
          <a:srgbClr val="FF0066"/>
        </a:buClr>
        <a:buSzPct val="100000"/>
        <a:buFont typeface="Arial" charset="0"/>
        <a:buChar char="»"/>
        <a:defRPr sz="2000" b="1">
          <a:solidFill>
            <a:srgbClr val="FFFFFF"/>
          </a:solidFill>
          <a:latin typeface="+mn-lt"/>
          <a:cs typeface="+mn-cs"/>
        </a:defRPr>
      </a:lvl6pPr>
      <a:lvl7pPr marL="2971800" indent="-228600" algn="l" defTabSz="457200" rtl="0" fontAlgn="base">
        <a:lnSpc>
          <a:spcPct val="93000"/>
        </a:lnSpc>
        <a:spcBef>
          <a:spcPts val="500"/>
        </a:spcBef>
        <a:spcAft>
          <a:spcPts val="1250"/>
        </a:spcAft>
        <a:buClr>
          <a:srgbClr val="FF0066"/>
        </a:buClr>
        <a:buSzPct val="100000"/>
        <a:buFont typeface="Arial" charset="0"/>
        <a:buChar char="»"/>
        <a:defRPr sz="2000" b="1">
          <a:solidFill>
            <a:srgbClr val="FFFFFF"/>
          </a:solidFill>
          <a:latin typeface="+mn-lt"/>
          <a:cs typeface="+mn-cs"/>
        </a:defRPr>
      </a:lvl7pPr>
      <a:lvl8pPr marL="3429000" indent="-228600" algn="l" defTabSz="457200" rtl="0" fontAlgn="base">
        <a:lnSpc>
          <a:spcPct val="93000"/>
        </a:lnSpc>
        <a:spcBef>
          <a:spcPts val="500"/>
        </a:spcBef>
        <a:spcAft>
          <a:spcPts val="1250"/>
        </a:spcAft>
        <a:buClr>
          <a:srgbClr val="FF0066"/>
        </a:buClr>
        <a:buSzPct val="100000"/>
        <a:buFont typeface="Arial" charset="0"/>
        <a:buChar char="»"/>
        <a:defRPr sz="2000" b="1">
          <a:solidFill>
            <a:srgbClr val="FFFFFF"/>
          </a:solidFill>
          <a:latin typeface="+mn-lt"/>
          <a:cs typeface="+mn-cs"/>
        </a:defRPr>
      </a:lvl8pPr>
      <a:lvl9pPr marL="3886200" indent="-228600" algn="l" defTabSz="457200" rtl="0" fontAlgn="base">
        <a:lnSpc>
          <a:spcPct val="93000"/>
        </a:lnSpc>
        <a:spcBef>
          <a:spcPts val="500"/>
        </a:spcBef>
        <a:spcAft>
          <a:spcPts val="1250"/>
        </a:spcAft>
        <a:buClr>
          <a:srgbClr val="FF0066"/>
        </a:buClr>
        <a:buSzPct val="100000"/>
        <a:buFont typeface="Arial" charset="0"/>
        <a:buChar char="»"/>
        <a:defRPr sz="2000" b="1">
          <a:solidFill>
            <a:srgbClr val="FFFF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vmlDrawing" Target="../drawings/vmlDrawing1.vml"/><Relationship Id="rId2" Type="http://schemas.openxmlformats.org/officeDocument/2006/relationships/slideLayout" Target="../slideLayouts/slideLayout15.xml"/><Relationship Id="rId3"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1" Type="http://schemas.openxmlformats.org/officeDocument/2006/relationships/vmlDrawing" Target="../drawings/vmlDrawing9.vml"/><Relationship Id="rId2" Type="http://schemas.openxmlformats.org/officeDocument/2006/relationships/slideLayout" Target="../slideLayouts/slideLayout6.xml"/><Relationship Id="rId3" Type="http://schemas.openxmlformats.org/officeDocument/2006/relationships/oleObject" Target="../embeddings/oleObject24.bin"/></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vmlDrawing" Target="../drawings/vmlDrawing10.vml"/><Relationship Id="rId2" Type="http://schemas.openxmlformats.org/officeDocument/2006/relationships/slideLayout" Target="../slideLayouts/slideLayout2.xml"/><Relationship Id="rId3" Type="http://schemas.openxmlformats.org/officeDocument/2006/relationships/oleObject" Target="../embeddings/oleObject25.bin"/></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 Id="rId3" Type="http://schemas.openxmlformats.org/officeDocument/2006/relationships/image" Target="../media/image3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2.bin"/><Relationship Id="rId5" Type="http://schemas.openxmlformats.org/officeDocument/2006/relationships/oleObject" Target="../embeddings/oleObject3.bin"/><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oleObject" Target="../embeddings/oleObject4.bin"/></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 Id="rId3" Type="http://schemas.openxmlformats.org/officeDocument/2006/relationships/image" Target="../media/image5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 Id="rId3" Type="http://schemas.openxmlformats.org/officeDocument/2006/relationships/image" Target="../media/image5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oleObject" Target="../embeddings/oleObject6.bin"/><Relationship Id="rId5" Type="http://schemas.openxmlformats.org/officeDocument/2006/relationships/oleObject" Target="../embeddings/oleObject7.bin"/><Relationship Id="rId1" Type="http://schemas.openxmlformats.org/officeDocument/2006/relationships/vmlDrawing" Target="../drawings/vmlDrawing4.vml"/><Relationship Id="rId2"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hyperlink" Target="http://www.erh.noaa.gov/lwx/events/feb_10_blizzard/images/Pics_015.jpg" TargetMode="External"/><Relationship Id="rId4" Type="http://schemas.openxmlformats.org/officeDocument/2006/relationships/image" Target="../media/image58.jpeg"/><Relationship Id="rId5" Type="http://schemas.openxmlformats.org/officeDocument/2006/relationships/image" Target="../media/image59.jpeg"/><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vmlDrawing" Target="../drawings/vmlDrawing11.vml"/><Relationship Id="rId2" Type="http://schemas.openxmlformats.org/officeDocument/2006/relationships/slideLayout" Target="../slideLayouts/slideLayout15.xml"/><Relationship Id="rId3" Type="http://schemas.openxmlformats.org/officeDocument/2006/relationships/oleObject" Target="../embeddings/oleObject26.bin"/></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1.w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oleObject" Target="../embeddings/oleObject27.bin"/><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oleObject" Target="../embeddings/oleObject9.bin"/><Relationship Id="rId5" Type="http://schemas.openxmlformats.org/officeDocument/2006/relationships/oleObject" Target="../embeddings/oleObject10.bin"/><Relationship Id="rId1" Type="http://schemas.openxmlformats.org/officeDocument/2006/relationships/vmlDrawing" Target="../drawings/vmlDrawing5.vml"/><Relationship Id="rId2"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oleObject" Target="../embeddings/oleObject12.bin"/><Relationship Id="rId5" Type="http://schemas.openxmlformats.org/officeDocument/2006/relationships/oleObject" Target="../embeddings/oleObject13.bin"/><Relationship Id="rId1" Type="http://schemas.openxmlformats.org/officeDocument/2006/relationships/vmlDrawing" Target="../drawings/vmlDrawing6.vml"/><Relationship Id="rId2"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4.bin"/><Relationship Id="rId4" Type="http://schemas.openxmlformats.org/officeDocument/2006/relationships/oleObject" Target="../embeddings/oleObject15.bin"/><Relationship Id="rId5" Type="http://schemas.openxmlformats.org/officeDocument/2006/relationships/oleObject" Target="../embeddings/oleObject16.bin"/><Relationship Id="rId1" Type="http://schemas.openxmlformats.org/officeDocument/2006/relationships/vmlDrawing" Target="../drawings/vmlDrawing7.vml"/><Relationship Id="rId2"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7.bin"/><Relationship Id="rId4" Type="http://schemas.openxmlformats.org/officeDocument/2006/relationships/oleObject" Target="../embeddings/oleObject18.bin"/><Relationship Id="rId5" Type="http://schemas.openxmlformats.org/officeDocument/2006/relationships/oleObject" Target="../embeddings/oleObject19.bin"/><Relationship Id="rId6" Type="http://schemas.openxmlformats.org/officeDocument/2006/relationships/oleObject" Target="../embeddings/oleObject20.bin"/><Relationship Id="rId7" Type="http://schemas.openxmlformats.org/officeDocument/2006/relationships/oleObject" Target="../embeddings/oleObject21.bin"/><Relationship Id="rId8" Type="http://schemas.openxmlformats.org/officeDocument/2006/relationships/oleObject" Target="../embeddings/oleObject22.bin"/><Relationship Id="rId9" Type="http://schemas.openxmlformats.org/officeDocument/2006/relationships/oleObject" Target="../embeddings/oleObject23.bin"/><Relationship Id="rId1" Type="http://schemas.openxmlformats.org/officeDocument/2006/relationships/vmlDrawing" Target="../drawings/vmlDrawing8.vml"/><Relationship Id="rId2"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026" name="Object 7"/>
          <p:cNvGraphicFramePr>
            <a:graphicFrameLocks noChangeAspect="1"/>
          </p:cNvGraphicFramePr>
          <p:nvPr>
            <p:ph/>
          </p:nvPr>
        </p:nvGraphicFramePr>
        <p:xfrm>
          <a:off x="14288" y="1447800"/>
          <a:ext cx="9129712" cy="4548188"/>
        </p:xfrm>
        <a:graphic>
          <a:graphicData uri="http://schemas.openxmlformats.org/presentationml/2006/ole">
            <p:oleObj spid="_x0000_s1026" name="Drawing" r:id="rId3" imgW="8182080" imgH="4076640" progId="">
              <p:embed/>
            </p:oleObj>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457200" y="0"/>
            <a:ext cx="8229600" cy="1143000"/>
          </a:xfrm>
        </p:spPr>
        <p:txBody>
          <a:bodyPr/>
          <a:lstStyle/>
          <a:p>
            <a:pPr eaLnBrk="1" hangingPunct="1">
              <a:defRPr/>
            </a:pPr>
            <a:r>
              <a:rPr lang="en-US" smtClean="0"/>
              <a:t>NWS Modernization</a:t>
            </a:r>
          </a:p>
        </p:txBody>
      </p:sp>
      <p:graphicFrame>
        <p:nvGraphicFramePr>
          <p:cNvPr id="12290" name="Object 3"/>
          <p:cNvGraphicFramePr>
            <a:graphicFrameLocks noChangeAspect="1"/>
          </p:cNvGraphicFramePr>
          <p:nvPr>
            <p:ph idx="4294967295"/>
          </p:nvPr>
        </p:nvGraphicFramePr>
        <p:xfrm>
          <a:off x="0" y="1039813"/>
          <a:ext cx="9144000" cy="5818187"/>
        </p:xfrm>
        <a:graphic>
          <a:graphicData uri="http://schemas.openxmlformats.org/presentationml/2006/ole">
            <p:oleObj spid="_x0000_s12290" name="Drawing" r:id="rId3" imgW="8039112" imgH="5114339" progId="">
              <p:embed/>
            </p:oleObj>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1295400" y="228600"/>
            <a:ext cx="6553200" cy="1143000"/>
          </a:xfrm>
        </p:spPr>
        <p:txBody>
          <a:bodyPr/>
          <a:lstStyle/>
          <a:p>
            <a:pPr eaLnBrk="1" hangingPunct="1">
              <a:defRPr/>
            </a:pPr>
            <a:r>
              <a:rPr lang="en-US" dirty="0" smtClean="0"/>
              <a:t>Forecast Product Suite</a:t>
            </a:r>
          </a:p>
        </p:txBody>
      </p:sp>
      <p:sp>
        <p:nvSpPr>
          <p:cNvPr id="151555" name="Rectangle 3"/>
          <p:cNvSpPr>
            <a:spLocks noGrp="1" noChangeArrowheads="1"/>
          </p:cNvSpPr>
          <p:nvPr>
            <p:ph type="body" idx="1"/>
          </p:nvPr>
        </p:nvSpPr>
        <p:spPr>
          <a:xfrm>
            <a:off x="228600" y="1447800"/>
            <a:ext cx="8534400" cy="5181600"/>
          </a:xfrm>
        </p:spPr>
        <p:txBody>
          <a:bodyPr/>
          <a:lstStyle/>
          <a:p>
            <a:pPr marL="0" indent="0" eaLnBrk="1" hangingPunct="1">
              <a:defRPr/>
            </a:pPr>
            <a:r>
              <a:rPr lang="en-US" dirty="0" smtClean="0"/>
              <a:t>Had changed very little over the previous 50 years</a:t>
            </a:r>
          </a:p>
          <a:p>
            <a:pPr marL="0" indent="0" eaLnBrk="1" hangingPunct="1">
              <a:defRPr/>
            </a:pPr>
            <a:r>
              <a:rPr lang="en-US" dirty="0" smtClean="0"/>
              <a:t>Format:</a:t>
            </a:r>
          </a:p>
          <a:p>
            <a:pPr lvl="1" eaLnBrk="1" hangingPunct="1">
              <a:defRPr/>
            </a:pPr>
            <a:r>
              <a:rPr lang="en-US" dirty="0" smtClean="0"/>
              <a:t>Text</a:t>
            </a:r>
          </a:p>
          <a:p>
            <a:pPr lvl="1" eaLnBrk="1" hangingPunct="1">
              <a:defRPr/>
            </a:pPr>
            <a:r>
              <a:rPr lang="en-US" dirty="0" smtClean="0"/>
              <a:t>Descriptive</a:t>
            </a:r>
          </a:p>
          <a:p>
            <a:pPr lvl="1" eaLnBrk="1" hangingPunct="1">
              <a:defRPr/>
            </a:pPr>
            <a:r>
              <a:rPr lang="en-US" dirty="0" smtClean="0"/>
              <a:t>For large areas, and a small set of specific points</a:t>
            </a:r>
          </a:p>
          <a:p>
            <a:pPr marL="0" indent="0" eaLnBrk="1" hangingPunct="1">
              <a:defRPr/>
            </a:pPr>
            <a:r>
              <a:rPr lang="en-US" dirty="0" smtClean="0"/>
              <a:t>Remarkably little change given dramatic improvements in understanding, observations, and forecast skill</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8" name="Picture 2" descr="zones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52579" name="Rectangle 3"/>
          <p:cNvSpPr>
            <a:spLocks noGrp="1" noChangeArrowheads="1"/>
          </p:cNvSpPr>
          <p:nvPr>
            <p:ph type="title"/>
          </p:nvPr>
        </p:nvSpPr>
        <p:spPr>
          <a:xfrm>
            <a:off x="609600" y="5791200"/>
            <a:ext cx="8001000" cy="911225"/>
          </a:xfrm>
          <a:solidFill>
            <a:schemeClr val="bg1">
              <a:alpha val="49001"/>
            </a:schemeClr>
          </a:solidFill>
        </p:spPr>
        <p:txBody>
          <a:bodyPr anchor="ctr" anchorCtr="1"/>
          <a:lstStyle/>
          <a:p>
            <a:pPr eaLnBrk="1" hangingPunct="1">
              <a:defRPr/>
            </a:pPr>
            <a:r>
              <a:rPr lang="en-US" smtClean="0">
                <a:solidFill>
                  <a:srgbClr val="0000FF"/>
                </a:solidFill>
              </a:rPr>
              <a:t>Legacy NWS Zones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2971800" y="0"/>
            <a:ext cx="5981700" cy="6858000"/>
          </a:xfrm>
          <a:prstGeom prst="rect">
            <a:avLst/>
          </a:prstGeom>
          <a:noFill/>
          <a:ln w="9525">
            <a:noFill/>
            <a:miter lim="800000"/>
            <a:headEnd/>
            <a:tailEnd/>
          </a:ln>
        </p:spPr>
      </p:pic>
      <p:sp>
        <p:nvSpPr>
          <p:cNvPr id="30723" name="Text Box 3"/>
          <p:cNvSpPr txBox="1">
            <a:spLocks noChangeArrowheads="1"/>
          </p:cNvSpPr>
          <p:nvPr/>
        </p:nvSpPr>
        <p:spPr bwMode="auto">
          <a:xfrm>
            <a:off x="990600" y="1219200"/>
            <a:ext cx="1371600" cy="366713"/>
          </a:xfrm>
          <a:prstGeom prst="rect">
            <a:avLst/>
          </a:prstGeom>
          <a:noFill/>
          <a:ln w="9525" algn="ctr">
            <a:noFill/>
            <a:miter lim="800000"/>
            <a:headEnd/>
            <a:tailEnd/>
          </a:ln>
        </p:spPr>
        <p:txBody>
          <a:bodyPr>
            <a:spAutoFit/>
          </a:bodyPr>
          <a:lstStyle/>
          <a:p>
            <a:pPr algn="l" eaLnBrk="0" hangingPunct="0">
              <a:spcBef>
                <a:spcPct val="50000"/>
              </a:spcBef>
            </a:pPr>
            <a:r>
              <a:rPr lang="en-US" sz="1800" b="1">
                <a:solidFill>
                  <a:srgbClr val="FFFF00"/>
                </a:solidFill>
                <a:latin typeface="Verdana" pitchFamily="34" charset="0"/>
              </a:rPr>
              <a:t>ZONE</a:t>
            </a:r>
          </a:p>
        </p:txBody>
      </p:sp>
      <p:sp>
        <p:nvSpPr>
          <p:cNvPr id="30724" name="Text Box 4"/>
          <p:cNvSpPr txBox="1">
            <a:spLocks noChangeArrowheads="1"/>
          </p:cNvSpPr>
          <p:nvPr/>
        </p:nvSpPr>
        <p:spPr bwMode="auto">
          <a:xfrm>
            <a:off x="152400" y="4648200"/>
            <a:ext cx="2590800" cy="366713"/>
          </a:xfrm>
          <a:prstGeom prst="rect">
            <a:avLst/>
          </a:prstGeom>
          <a:noFill/>
          <a:ln w="9525" algn="ctr">
            <a:noFill/>
            <a:miter lim="800000"/>
            <a:headEnd/>
            <a:tailEnd/>
          </a:ln>
        </p:spPr>
        <p:txBody>
          <a:bodyPr>
            <a:spAutoFit/>
          </a:bodyPr>
          <a:lstStyle/>
          <a:p>
            <a:pPr algn="l" eaLnBrk="0" hangingPunct="0">
              <a:spcBef>
                <a:spcPct val="50000"/>
              </a:spcBef>
            </a:pPr>
            <a:r>
              <a:rPr lang="en-US" sz="1800" b="1">
                <a:solidFill>
                  <a:srgbClr val="FFFF00"/>
                </a:solidFill>
                <a:latin typeface="Verdana" pitchFamily="34" charset="0"/>
              </a:rPr>
              <a:t>SPOT FORECASTS</a:t>
            </a:r>
          </a:p>
        </p:txBody>
      </p:sp>
      <p:sp>
        <p:nvSpPr>
          <p:cNvPr id="30725" name="Line 5"/>
          <p:cNvSpPr>
            <a:spLocks noChangeShapeType="1"/>
          </p:cNvSpPr>
          <p:nvPr/>
        </p:nvSpPr>
        <p:spPr bwMode="auto">
          <a:xfrm>
            <a:off x="1524000" y="1676400"/>
            <a:ext cx="1219200" cy="762000"/>
          </a:xfrm>
          <a:prstGeom prst="line">
            <a:avLst/>
          </a:prstGeom>
          <a:noFill/>
          <a:ln w="50800">
            <a:solidFill>
              <a:srgbClr val="FFFF00"/>
            </a:solidFill>
            <a:round/>
            <a:headEnd/>
            <a:tailEnd type="triangle" w="med" len="med"/>
          </a:ln>
        </p:spPr>
        <p:txBody>
          <a:bodyPr anchor="ctr"/>
          <a:lstStyle/>
          <a:p>
            <a:endParaRPr lang="en-US"/>
          </a:p>
        </p:txBody>
      </p:sp>
      <p:sp>
        <p:nvSpPr>
          <p:cNvPr id="30726" name="Rectangle 6"/>
          <p:cNvSpPr>
            <a:spLocks noChangeArrowheads="1"/>
          </p:cNvSpPr>
          <p:nvPr/>
        </p:nvSpPr>
        <p:spPr bwMode="auto">
          <a:xfrm>
            <a:off x="3048000" y="2209800"/>
            <a:ext cx="4114800" cy="609600"/>
          </a:xfrm>
          <a:prstGeom prst="rect">
            <a:avLst/>
          </a:prstGeom>
          <a:solidFill>
            <a:srgbClr val="00FF00">
              <a:alpha val="25098"/>
            </a:srgbClr>
          </a:solidFill>
          <a:ln w="9525" algn="ctr">
            <a:solidFill>
              <a:schemeClr val="tx1"/>
            </a:solidFill>
            <a:miter lim="800000"/>
            <a:headEnd/>
            <a:tailEnd/>
          </a:ln>
        </p:spPr>
        <p:txBody>
          <a:bodyPr wrap="none" anchor="ctr"/>
          <a:lstStyle/>
          <a:p>
            <a:endParaRPr lang="en-US"/>
          </a:p>
        </p:txBody>
      </p:sp>
      <p:sp>
        <p:nvSpPr>
          <p:cNvPr id="30727" name="Rectangle 7"/>
          <p:cNvSpPr>
            <a:spLocks noChangeArrowheads="1"/>
          </p:cNvSpPr>
          <p:nvPr/>
        </p:nvSpPr>
        <p:spPr bwMode="auto">
          <a:xfrm>
            <a:off x="3048000" y="5486400"/>
            <a:ext cx="4114800" cy="838200"/>
          </a:xfrm>
          <a:prstGeom prst="rect">
            <a:avLst/>
          </a:prstGeom>
          <a:solidFill>
            <a:srgbClr val="00FF00">
              <a:alpha val="25098"/>
            </a:srgbClr>
          </a:solidFill>
          <a:ln w="9525" algn="ctr">
            <a:solidFill>
              <a:schemeClr val="tx1"/>
            </a:solidFill>
            <a:miter lim="800000"/>
            <a:headEnd/>
            <a:tailEnd/>
          </a:ln>
        </p:spPr>
        <p:txBody>
          <a:bodyPr wrap="none" anchor="ctr"/>
          <a:lstStyle/>
          <a:p>
            <a:endParaRPr lang="en-US"/>
          </a:p>
        </p:txBody>
      </p:sp>
      <p:sp>
        <p:nvSpPr>
          <p:cNvPr id="30728" name="Line 8"/>
          <p:cNvSpPr>
            <a:spLocks noChangeShapeType="1"/>
          </p:cNvSpPr>
          <p:nvPr/>
        </p:nvSpPr>
        <p:spPr bwMode="auto">
          <a:xfrm>
            <a:off x="1447800" y="5105400"/>
            <a:ext cx="1219200" cy="762000"/>
          </a:xfrm>
          <a:prstGeom prst="line">
            <a:avLst/>
          </a:prstGeom>
          <a:noFill/>
          <a:ln w="50800">
            <a:solidFill>
              <a:srgbClr val="FFFF00"/>
            </a:solidFill>
            <a:round/>
            <a:headEnd/>
            <a:tailEnd type="triangle" w="med" len="med"/>
          </a:ln>
        </p:spPr>
        <p:txBody>
          <a:bodyPr anchor="ct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lgn="ctr">
            <a:noFill/>
            <a:miter lim="800000"/>
            <a:headEnd/>
            <a:tailEnd/>
          </a:ln>
        </p:spPr>
      </p:pic>
      <p:sp>
        <p:nvSpPr>
          <p:cNvPr id="154627" name="AutoShape 3"/>
          <p:cNvSpPr>
            <a:spLocks noChangeArrowheads="1"/>
          </p:cNvSpPr>
          <p:nvPr/>
        </p:nvSpPr>
        <p:spPr bwMode="auto">
          <a:xfrm>
            <a:off x="4114800" y="1676400"/>
            <a:ext cx="304800" cy="304800"/>
          </a:xfrm>
          <a:prstGeom prst="star5">
            <a:avLst/>
          </a:prstGeom>
          <a:solidFill>
            <a:srgbClr val="FF00FF"/>
          </a:solidFill>
          <a:ln w="9525" algn="ctr">
            <a:solidFill>
              <a:schemeClr val="tx1"/>
            </a:solidFill>
            <a:miter lim="800000"/>
            <a:headEnd/>
            <a:tailEnd/>
          </a:ln>
          <a:effectLst/>
        </p:spPr>
        <p:txBody>
          <a:bodyPr wrap="none" anchor="ctr"/>
          <a:lstStyle/>
          <a:p>
            <a:pP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endCondLst>
                                    <p:cond evt="onNext" delay="0">
                                      <p:tgtEl>
                                        <p:sldTgt/>
                                      </p:tgtEl>
                                    </p:cond>
                                  </p:endCondLst>
                                  <p:childTnLst>
                                    <p:anim calcmode="discrete" valueType="str">
                                      <p:cBhvr>
                                        <p:cTn id="6" dur="1000" fill="hold"/>
                                        <p:tgtEl>
                                          <p:spTgt spid="15462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2514600" y="152400"/>
            <a:ext cx="4495800" cy="1139825"/>
          </a:xfrm>
        </p:spPr>
        <p:txBody>
          <a:bodyPr/>
          <a:lstStyle/>
          <a:p>
            <a:pPr eaLnBrk="1" hangingPunct="1">
              <a:defRPr/>
            </a:pPr>
            <a:r>
              <a:rPr lang="en-US" smtClean="0"/>
              <a:t>Point Forecasts</a:t>
            </a:r>
          </a:p>
        </p:txBody>
      </p:sp>
      <p:sp>
        <p:nvSpPr>
          <p:cNvPr id="155651" name="Rectangle 3"/>
          <p:cNvSpPr>
            <a:spLocks noGrp="1" noChangeArrowheads="1"/>
          </p:cNvSpPr>
          <p:nvPr>
            <p:ph type="body" idx="1"/>
          </p:nvPr>
        </p:nvSpPr>
        <p:spPr>
          <a:xfrm>
            <a:off x="228600" y="1143000"/>
            <a:ext cx="8915400" cy="5486400"/>
          </a:xfrm>
        </p:spPr>
        <p:txBody>
          <a:bodyPr/>
          <a:lstStyle/>
          <a:p>
            <a:pPr marL="0" indent="0" eaLnBrk="1" hangingPunct="1">
              <a:lnSpc>
                <a:spcPct val="90000"/>
              </a:lnSpc>
              <a:defRPr/>
            </a:pPr>
            <a:r>
              <a:rPr lang="en-US" dirty="0" smtClean="0"/>
              <a:t>A directly measurable metric</a:t>
            </a:r>
          </a:p>
          <a:p>
            <a:pPr marL="0" indent="0" eaLnBrk="1" hangingPunct="1">
              <a:lnSpc>
                <a:spcPct val="90000"/>
              </a:lnSpc>
              <a:defRPr/>
            </a:pPr>
            <a:r>
              <a:rPr lang="en-US" dirty="0" smtClean="0"/>
              <a:t>Scale incompatibility with NWP models</a:t>
            </a:r>
          </a:p>
          <a:p>
            <a:pPr marL="0" indent="0" eaLnBrk="1" hangingPunct="1">
              <a:lnSpc>
                <a:spcPct val="90000"/>
              </a:lnSpc>
              <a:defRPr/>
            </a:pPr>
            <a:r>
              <a:rPr lang="en-US" dirty="0" smtClean="0"/>
              <a:t>Most successful approach was to post-process model output to downscale to “point” and to account for model biases</a:t>
            </a:r>
          </a:p>
          <a:p>
            <a:pPr marL="0" indent="0" eaLnBrk="1" hangingPunct="1">
              <a:lnSpc>
                <a:spcPct val="90000"/>
              </a:lnSpc>
              <a:defRPr/>
            </a:pPr>
            <a:r>
              <a:rPr lang="en-US" dirty="0" smtClean="0"/>
              <a:t>MOS (Model Output Statistics) became the benchmark forecast</a:t>
            </a:r>
          </a:p>
          <a:p>
            <a:pPr marL="0" indent="0" eaLnBrk="1" hangingPunct="1">
              <a:lnSpc>
                <a:spcPct val="90000"/>
              </a:lnSpc>
              <a:defRPr/>
            </a:pPr>
            <a:r>
              <a:rPr lang="en-US" dirty="0" smtClean="0"/>
              <a:t>Mature and well understood</a:t>
            </a:r>
          </a:p>
          <a:p>
            <a:pPr marL="0" indent="0" eaLnBrk="1" hangingPunct="1">
              <a:lnSpc>
                <a:spcPct val="90000"/>
              </a:lnSpc>
              <a:defRPr/>
            </a:pPr>
            <a:r>
              <a:rPr lang="en-US" dirty="0" smtClean="0">
                <a:solidFill>
                  <a:srgbClr val="FFFF00"/>
                </a:solidFill>
                <a:sym typeface="Wingdings" pitchFamily="2" charset="2"/>
              </a:rPr>
              <a:t>  But really didn’t address growing demand for customized weather information</a:t>
            </a:r>
            <a:r>
              <a:rPr lang="en-US" dirty="0" smtClean="0">
                <a:sym typeface="Wingdings" pitchFamily="2" charset="2"/>
              </a:rPr>
              <a:t> </a:t>
            </a:r>
            <a:endParaRPr lang="en-US"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1143000" y="838200"/>
            <a:ext cx="6705600" cy="533400"/>
          </a:xfrm>
        </p:spPr>
        <p:txBody>
          <a:bodyPr/>
          <a:lstStyle/>
          <a:p>
            <a:pPr eaLnBrk="1" hangingPunct="1">
              <a:defRPr/>
            </a:pPr>
            <a:r>
              <a:rPr lang="en-US" dirty="0" smtClean="0"/>
              <a:t>Motivation for Digital Forecasts</a:t>
            </a:r>
          </a:p>
        </p:txBody>
      </p:sp>
      <p:sp>
        <p:nvSpPr>
          <p:cNvPr id="157699" name="Rectangle 3"/>
          <p:cNvSpPr>
            <a:spLocks noGrp="1" noChangeArrowheads="1"/>
          </p:cNvSpPr>
          <p:nvPr>
            <p:ph type="body" idx="1"/>
          </p:nvPr>
        </p:nvSpPr>
        <p:spPr>
          <a:xfrm>
            <a:off x="457200" y="2286000"/>
            <a:ext cx="8305800" cy="3276600"/>
          </a:xfrm>
        </p:spPr>
        <p:txBody>
          <a:bodyPr/>
          <a:lstStyle/>
          <a:p>
            <a:pPr marL="0" indent="0" eaLnBrk="1" hangingPunct="1">
              <a:defRPr/>
            </a:pPr>
            <a:r>
              <a:rPr lang="en-US" dirty="0" smtClean="0"/>
              <a:t>Growing demand for area-specific forecasts:  “What about my place?”</a:t>
            </a:r>
          </a:p>
          <a:p>
            <a:pPr marL="0" indent="0" eaLnBrk="1" hangingPunct="1">
              <a:defRPr/>
            </a:pPr>
            <a:r>
              <a:rPr lang="en-US" dirty="0" smtClean="0"/>
              <a:t>Continual improvement in NWP skill and understanding</a:t>
            </a:r>
          </a:p>
          <a:p>
            <a:pPr lvl="1" eaLnBrk="1" hangingPunct="1">
              <a:defRPr/>
            </a:pPr>
            <a:r>
              <a:rPr lang="en-US" dirty="0" smtClean="0"/>
              <a:t>We know a lot more than we are conveying</a:t>
            </a:r>
          </a:p>
          <a:p>
            <a:pPr marL="0" indent="0" eaLnBrk="1" hangingPunct="1">
              <a:defRPr/>
            </a:pPr>
            <a:r>
              <a:rPr lang="en-US" dirty="0" smtClean="0"/>
              <a:t>Rapid advances in </a:t>
            </a:r>
            <a:r>
              <a:rPr lang="en-US" dirty="0" err="1" smtClean="0"/>
              <a:t>mesoscale</a:t>
            </a:r>
            <a:r>
              <a:rPr lang="en-US" dirty="0" smtClean="0"/>
              <a:t> NWP</a:t>
            </a:r>
          </a:p>
          <a:p>
            <a:pPr marL="0" indent="0" eaLnBrk="1" hangingPunct="1">
              <a:defRPr/>
            </a:pPr>
            <a:endParaRPr lang="en-US" dirty="0" smtClean="0"/>
          </a:p>
          <a:p>
            <a:pPr marL="0" indent="0" eaLnBrk="1" hangingPunct="1">
              <a:defRPr/>
            </a:pPr>
            <a:endParaRPr lang="en-US"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838200" y="228600"/>
            <a:ext cx="7772400" cy="533400"/>
          </a:xfrm>
        </p:spPr>
        <p:txBody>
          <a:bodyPr/>
          <a:lstStyle/>
          <a:p>
            <a:pPr eaLnBrk="1" hangingPunct="1">
              <a:defRPr/>
            </a:pPr>
            <a:r>
              <a:rPr lang="en-US" sz="2400" dirty="0" smtClean="0"/>
              <a:t>Interactive Forecast Preparation System (IFPS) and National Digital Forecast Database (NDFD)</a:t>
            </a:r>
          </a:p>
        </p:txBody>
      </p:sp>
      <p:graphicFrame>
        <p:nvGraphicFramePr>
          <p:cNvPr id="17410" name="Object 4"/>
          <p:cNvGraphicFramePr>
            <a:graphicFrameLocks noChangeAspect="1"/>
          </p:cNvGraphicFramePr>
          <p:nvPr>
            <p:ph idx="1"/>
          </p:nvPr>
        </p:nvGraphicFramePr>
        <p:xfrm>
          <a:off x="1295400" y="1066800"/>
          <a:ext cx="6629400" cy="5453063"/>
        </p:xfrm>
        <a:graphic>
          <a:graphicData uri="http://schemas.openxmlformats.org/presentationml/2006/ole">
            <p:oleObj spid="_x0000_s10242" name="Drawing" r:id="rId3" imgW="6867107" imgH="5648177" progId="">
              <p:embed/>
            </p:oleObj>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2" name="Picture 2" descr="MaxT"/>
          <p:cNvPicPr>
            <a:picLocks noChangeAspect="1" noChangeArrowheads="1"/>
          </p:cNvPicPr>
          <p:nvPr/>
        </p:nvPicPr>
        <p:blipFill>
          <a:blip r:embed="rId2" cstate="print"/>
          <a:srcRect/>
          <a:stretch>
            <a:fillRect/>
          </a:stretch>
        </p:blipFill>
        <p:spPr bwMode="auto">
          <a:xfrm>
            <a:off x="838200" y="0"/>
            <a:ext cx="7391400" cy="6881813"/>
          </a:xfrm>
          <a:prstGeom prst="rect">
            <a:avLst/>
          </a:prstGeom>
          <a:noFill/>
          <a:ln w="9525">
            <a:noFill/>
            <a:miter lim="800000"/>
            <a:headEnd/>
            <a:tailEnd/>
          </a:ln>
        </p:spPr>
      </p:pic>
      <p:sp>
        <p:nvSpPr>
          <p:cNvPr id="159747" name="Rectangle 3"/>
          <p:cNvSpPr>
            <a:spLocks noGrp="1" noChangeArrowheads="1"/>
          </p:cNvSpPr>
          <p:nvPr>
            <p:ph type="title"/>
          </p:nvPr>
        </p:nvSpPr>
        <p:spPr>
          <a:xfrm>
            <a:off x="1600200" y="152400"/>
            <a:ext cx="6705600" cy="404813"/>
          </a:xfrm>
        </p:spPr>
        <p:txBody>
          <a:bodyPr/>
          <a:lstStyle/>
          <a:p>
            <a:pPr eaLnBrk="1" hangingPunct="1">
              <a:defRPr/>
            </a:pPr>
            <a:r>
              <a:rPr lang="en-US" smtClean="0"/>
              <a:t>Maximum Temp Forecast</a:t>
            </a:r>
          </a:p>
        </p:txBody>
      </p:sp>
      <p:pic>
        <p:nvPicPr>
          <p:cNvPr id="35844" name="Picture 4" descr="GFEimage"/>
          <p:cNvPicPr>
            <a:picLocks noChangeAspect="1" noChangeArrowheads="1"/>
          </p:cNvPicPr>
          <p:nvPr/>
        </p:nvPicPr>
        <p:blipFill>
          <a:blip r:embed="rId3" cstate="print"/>
          <a:srcRect/>
          <a:stretch>
            <a:fillRect/>
          </a:stretch>
        </p:blipFill>
        <p:spPr bwMode="auto">
          <a:xfrm>
            <a:off x="0" y="0"/>
            <a:ext cx="9144000" cy="693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0770" name="Rectangle 2"/>
          <p:cNvSpPr>
            <a:spLocks noChangeArrowheads="1"/>
          </p:cNvSpPr>
          <p:nvPr/>
        </p:nvSpPr>
        <p:spPr bwMode="auto">
          <a:xfrm>
            <a:off x="2895600" y="1752600"/>
            <a:ext cx="4710113" cy="609398"/>
          </a:xfrm>
          <a:prstGeom prst="rect">
            <a:avLst/>
          </a:prstGeom>
          <a:noFill/>
          <a:ln w="9525" algn="ctr">
            <a:noFill/>
            <a:miter lim="800000"/>
            <a:headEnd/>
            <a:tailEnd/>
          </a:ln>
          <a:effectLst/>
        </p:spPr>
        <p:txBody>
          <a:bodyPr>
            <a:spAutoFit/>
          </a:bodyPr>
          <a:lstStyle/>
          <a:p>
            <a:pPr algn="l">
              <a:lnSpc>
                <a:spcPct val="85000"/>
              </a:lnSpc>
              <a:spcAft>
                <a:spcPct val="40000"/>
              </a:spcAft>
              <a:defRPr/>
            </a:pPr>
            <a:r>
              <a:rPr lang="en-US" sz="1600" i="1" dirty="0">
                <a:solidFill>
                  <a:srgbClr val="00FF00"/>
                </a:solidFill>
                <a:effectLst>
                  <a:outerShdw blurRad="38100" dist="38100" dir="2700000" algn="tl">
                    <a:srgbClr val="000000"/>
                  </a:outerShdw>
                </a:effectLst>
              </a:rPr>
              <a:t>Traditional Process</a:t>
            </a:r>
          </a:p>
          <a:p>
            <a:pPr algn="l">
              <a:lnSpc>
                <a:spcPct val="85000"/>
              </a:lnSpc>
              <a:spcAft>
                <a:spcPct val="40000"/>
              </a:spcAft>
              <a:defRPr/>
            </a:pPr>
            <a:endParaRPr lang="en-US" sz="1600" i="1" dirty="0">
              <a:effectLst>
                <a:outerShdw blurRad="38100" dist="38100" dir="2700000" algn="tl">
                  <a:srgbClr val="000000"/>
                </a:outerShdw>
              </a:effectLst>
            </a:endParaRPr>
          </a:p>
        </p:txBody>
      </p:sp>
      <p:sp>
        <p:nvSpPr>
          <p:cNvPr id="160771" name="Rectangle 3"/>
          <p:cNvSpPr>
            <a:spLocks noChangeArrowheads="1"/>
          </p:cNvSpPr>
          <p:nvPr/>
        </p:nvSpPr>
        <p:spPr bwMode="auto">
          <a:xfrm>
            <a:off x="914400" y="838200"/>
            <a:ext cx="7772400" cy="685800"/>
          </a:xfrm>
          <a:prstGeom prst="rect">
            <a:avLst/>
          </a:prstGeom>
          <a:noFill/>
          <a:ln w="28575">
            <a:noFill/>
            <a:miter lim="800000"/>
            <a:headEnd/>
            <a:tailEnd/>
          </a:ln>
          <a:effectLst/>
        </p:spPr>
        <p:txBody>
          <a:bodyPr anchor="b"/>
          <a:lstStyle/>
          <a:p>
            <a:pPr algn="l">
              <a:lnSpc>
                <a:spcPct val="85000"/>
              </a:lnSpc>
              <a:defRPr/>
            </a:pPr>
            <a:r>
              <a:rPr lang="en-US" sz="4000" b="1" dirty="0">
                <a:solidFill>
                  <a:srgbClr val="FFE881"/>
                </a:solidFill>
                <a:effectLst>
                  <a:outerShdw blurRad="38100" dist="38100" dir="2700000" algn="tl">
                    <a:srgbClr val="000000"/>
                  </a:outerShdw>
                </a:effectLst>
                <a:latin typeface="Times New Roman" pitchFamily="18" charset="0"/>
              </a:rPr>
              <a:t>From Text to…..</a:t>
            </a:r>
            <a:r>
              <a:rPr lang="en-US" sz="3600" b="1" i="1" dirty="0">
                <a:solidFill>
                  <a:srgbClr val="FFE881"/>
                </a:solidFill>
                <a:effectLst>
                  <a:outerShdw blurRad="38100" dist="38100" dir="2700000" algn="tl">
                    <a:srgbClr val="000000"/>
                  </a:outerShdw>
                </a:effectLst>
                <a:latin typeface="Times New Roman" pitchFamily="18" charset="0"/>
              </a:rPr>
              <a:t> </a:t>
            </a:r>
            <a:br>
              <a:rPr lang="en-US" sz="3600" b="1" i="1" dirty="0">
                <a:solidFill>
                  <a:srgbClr val="FFE881"/>
                </a:solidFill>
                <a:effectLst>
                  <a:outerShdw blurRad="38100" dist="38100" dir="2700000" algn="tl">
                    <a:srgbClr val="000000"/>
                  </a:outerShdw>
                </a:effectLst>
                <a:latin typeface="Times New Roman" pitchFamily="18" charset="0"/>
              </a:rPr>
            </a:br>
            <a:r>
              <a:rPr lang="en-US" sz="3600" b="1" i="1" dirty="0">
                <a:solidFill>
                  <a:srgbClr val="FFE881"/>
                </a:solidFill>
                <a:effectLst>
                  <a:outerShdw blurRad="38100" dist="38100" dir="2700000" algn="tl">
                    <a:srgbClr val="000000"/>
                  </a:outerShdw>
                </a:effectLst>
                <a:latin typeface="Times New Roman" pitchFamily="18" charset="0"/>
              </a:rPr>
              <a:t>Digital, Detailed and Graphical</a:t>
            </a:r>
          </a:p>
        </p:txBody>
      </p:sp>
      <p:sp>
        <p:nvSpPr>
          <p:cNvPr id="160772" name="Rectangle 4"/>
          <p:cNvSpPr>
            <a:spLocks noChangeArrowheads="1"/>
          </p:cNvSpPr>
          <p:nvPr/>
        </p:nvSpPr>
        <p:spPr bwMode="auto">
          <a:xfrm>
            <a:off x="2590800" y="2212975"/>
            <a:ext cx="5638800" cy="835025"/>
          </a:xfrm>
          <a:prstGeom prst="rect">
            <a:avLst/>
          </a:prstGeom>
          <a:solidFill>
            <a:srgbClr val="FFFFFF"/>
          </a:solidFill>
          <a:ln w="9525">
            <a:solidFill>
              <a:srgbClr val="FFE881"/>
            </a:solidFill>
            <a:miter lim="800000"/>
            <a:headEnd/>
            <a:tailEnd/>
          </a:ln>
          <a:effectLst>
            <a:outerShdw dist="35921" dir="2700000" algn="ctr" rotWithShape="0">
              <a:schemeClr val="tx2"/>
            </a:outerShdw>
          </a:effectLst>
        </p:spPr>
        <p:txBody>
          <a:bodyPr/>
          <a:lstStyle/>
          <a:p>
            <a:pPr algn="l">
              <a:lnSpc>
                <a:spcPct val="95000"/>
              </a:lnSpc>
              <a:spcAft>
                <a:spcPct val="40000"/>
              </a:spcAft>
              <a:tabLst>
                <a:tab pos="450850" algn="l"/>
                <a:tab pos="914400" algn="l"/>
                <a:tab pos="1366838" algn="l"/>
                <a:tab pos="1830388" algn="l"/>
                <a:tab pos="2281238" algn="l"/>
              </a:tabLst>
              <a:defRPr/>
            </a:pPr>
            <a:r>
              <a:rPr lang="en-US" sz="1400" dirty="0">
                <a:solidFill>
                  <a:schemeClr val="bg2"/>
                </a:solidFill>
              </a:rPr>
              <a:t>PARTLY CLOUDY WITH A CHANCE OF SHOWERS.  COLDER WITH HIGHS 35 TO 40.  SOUTHEAST WIND 5 TO 10 MPH SHIFTING TO THE SOUTHWEST EARLY THIS AFTERNOON. CHANCE OF PRECIPITATION 70%.</a:t>
            </a:r>
          </a:p>
          <a:p>
            <a:pPr algn="l">
              <a:lnSpc>
                <a:spcPct val="95000"/>
              </a:lnSpc>
              <a:spcAft>
                <a:spcPct val="40000"/>
              </a:spcAft>
              <a:tabLst>
                <a:tab pos="450850" algn="l"/>
                <a:tab pos="914400" algn="l"/>
                <a:tab pos="1366838" algn="l"/>
                <a:tab pos="1830388" algn="l"/>
                <a:tab pos="2281238" algn="l"/>
              </a:tabLst>
              <a:defRPr/>
            </a:pPr>
            <a:r>
              <a:rPr lang="en-US" dirty="0">
                <a:solidFill>
                  <a:schemeClr val="bg2"/>
                </a:solidFill>
              </a:rPr>
              <a:t> </a:t>
            </a:r>
            <a:endParaRPr lang="en-US" dirty="0">
              <a:solidFill>
                <a:schemeClr val="tx1"/>
              </a:solidFill>
            </a:endParaRPr>
          </a:p>
        </p:txBody>
      </p:sp>
      <p:sp>
        <p:nvSpPr>
          <p:cNvPr id="160773" name="Line 5"/>
          <p:cNvSpPr>
            <a:spLocks noChangeShapeType="1"/>
          </p:cNvSpPr>
          <p:nvPr/>
        </p:nvSpPr>
        <p:spPr bwMode="auto">
          <a:xfrm>
            <a:off x="5257800" y="3276600"/>
            <a:ext cx="1588" cy="457200"/>
          </a:xfrm>
          <a:prstGeom prst="line">
            <a:avLst/>
          </a:prstGeom>
          <a:noFill/>
          <a:ln w="76200">
            <a:solidFill>
              <a:srgbClr val="FFE881"/>
            </a:solidFill>
            <a:round/>
            <a:headEnd/>
            <a:tailEnd type="triangle" w="med" len="med"/>
          </a:ln>
          <a:effectLst>
            <a:outerShdw dist="35921" dir="2700000" algn="ctr" rotWithShape="0">
              <a:schemeClr val="tx2"/>
            </a:outerShdw>
          </a:effectLst>
        </p:spPr>
        <p:txBody>
          <a:bodyPr anchor="ctr"/>
          <a:lstStyle/>
          <a:p>
            <a:pPr>
              <a:defRPr/>
            </a:pPr>
            <a:endParaRPr lang="en-US"/>
          </a:p>
        </p:txBody>
      </p:sp>
      <p:sp>
        <p:nvSpPr>
          <p:cNvPr id="160774" name="Text Box 6"/>
          <p:cNvSpPr txBox="1">
            <a:spLocks noChangeArrowheads="1"/>
          </p:cNvSpPr>
          <p:nvPr/>
        </p:nvSpPr>
        <p:spPr bwMode="auto">
          <a:xfrm>
            <a:off x="3886200" y="3886200"/>
            <a:ext cx="2971800" cy="366713"/>
          </a:xfrm>
          <a:prstGeom prst="rect">
            <a:avLst/>
          </a:prstGeom>
          <a:noFill/>
          <a:ln w="9525">
            <a:noFill/>
            <a:miter lim="800000"/>
            <a:headEnd/>
            <a:tailEnd/>
          </a:ln>
          <a:effectLst/>
        </p:spPr>
        <p:txBody>
          <a:bodyPr>
            <a:spAutoFit/>
          </a:bodyPr>
          <a:lstStyle/>
          <a:p>
            <a:pPr>
              <a:defRPr/>
            </a:pPr>
            <a:r>
              <a:rPr lang="en-US" sz="1800" b="1" dirty="0">
                <a:solidFill>
                  <a:srgbClr val="00FF00"/>
                </a:solidFill>
                <a:effectLst>
                  <a:outerShdw blurRad="38100" dist="38100" dir="2700000" algn="tl">
                    <a:srgbClr val="000000"/>
                  </a:outerShdw>
                </a:effectLst>
              </a:rPr>
              <a:t>New Forecast Process</a:t>
            </a:r>
          </a:p>
        </p:txBody>
      </p:sp>
      <p:pic>
        <p:nvPicPr>
          <p:cNvPr id="160775" name="Picture 7" descr="TMPF"/>
          <p:cNvPicPr>
            <a:picLocks noChangeAspect="1" noChangeArrowheads="1"/>
          </p:cNvPicPr>
          <p:nvPr/>
        </p:nvPicPr>
        <p:blipFill>
          <a:blip r:embed="rId2" cstate="print"/>
          <a:srcRect/>
          <a:stretch>
            <a:fillRect/>
          </a:stretch>
        </p:blipFill>
        <p:spPr bwMode="auto">
          <a:xfrm>
            <a:off x="6629400" y="4343400"/>
            <a:ext cx="2182813" cy="2011363"/>
          </a:xfrm>
          <a:prstGeom prst="rect">
            <a:avLst/>
          </a:prstGeom>
          <a:noFill/>
          <a:effectLst>
            <a:outerShdw dist="63500" dir="13012194" algn="ctr" rotWithShape="0">
              <a:schemeClr val="tx2"/>
            </a:outerShdw>
          </a:effectLst>
        </p:spPr>
      </p:pic>
      <p:pic>
        <p:nvPicPr>
          <p:cNvPr id="160776" name="Picture 8" descr="headwater"/>
          <p:cNvPicPr>
            <a:picLocks noChangeAspect="1" noChangeArrowheads="1"/>
          </p:cNvPicPr>
          <p:nvPr/>
        </p:nvPicPr>
        <p:blipFill>
          <a:blip r:embed="rId3" cstate="print"/>
          <a:srcRect/>
          <a:stretch>
            <a:fillRect/>
          </a:stretch>
        </p:blipFill>
        <p:spPr bwMode="auto">
          <a:xfrm>
            <a:off x="5211763" y="4548188"/>
            <a:ext cx="1658937" cy="1857375"/>
          </a:xfrm>
          <a:prstGeom prst="rect">
            <a:avLst/>
          </a:prstGeom>
          <a:noFill/>
          <a:ln w="9525">
            <a:solidFill>
              <a:schemeClr val="tx1"/>
            </a:solidFill>
            <a:miter lim="800000"/>
            <a:headEnd/>
            <a:tailEnd/>
          </a:ln>
          <a:effectLst>
            <a:outerShdw dist="45791" dir="12821404" algn="ctr" rotWithShape="0">
              <a:schemeClr val="tx2"/>
            </a:outerShdw>
          </a:effectLst>
        </p:spPr>
      </p:pic>
      <p:sp>
        <p:nvSpPr>
          <p:cNvPr id="160777" name="Rectangle 9"/>
          <p:cNvSpPr>
            <a:spLocks noChangeArrowheads="1"/>
          </p:cNvSpPr>
          <p:nvPr/>
        </p:nvSpPr>
        <p:spPr bwMode="auto">
          <a:xfrm>
            <a:off x="381000" y="3733800"/>
            <a:ext cx="2493963" cy="2260600"/>
          </a:xfrm>
          <a:prstGeom prst="rect">
            <a:avLst/>
          </a:prstGeom>
          <a:solidFill>
            <a:srgbClr val="FFFFFF"/>
          </a:solidFill>
          <a:ln w="9525" algn="ctr">
            <a:solidFill>
              <a:srgbClr val="FFE881"/>
            </a:solidFill>
            <a:miter lim="800000"/>
            <a:headEnd/>
            <a:tailEnd/>
          </a:ln>
          <a:effectLst>
            <a:outerShdw dist="35921" dir="2700000" algn="ctr" rotWithShape="0">
              <a:schemeClr val="tx2"/>
            </a:outerShdw>
          </a:effectLst>
        </p:spPr>
        <p:txBody>
          <a:bodyPr/>
          <a:lstStyle/>
          <a:p>
            <a:pPr algn="l">
              <a:lnSpc>
                <a:spcPct val="95000"/>
              </a:lnSpc>
              <a:spcAft>
                <a:spcPct val="40000"/>
              </a:spcAft>
              <a:tabLst>
                <a:tab pos="450850" algn="l"/>
                <a:tab pos="914400" algn="l"/>
                <a:tab pos="1366838" algn="l"/>
                <a:tab pos="1830388" algn="l"/>
                <a:tab pos="2281238" algn="l"/>
              </a:tabLst>
              <a:defRPr/>
            </a:pPr>
            <a:r>
              <a:rPr lang="en-US" sz="1200" dirty="0">
                <a:solidFill>
                  <a:schemeClr val="bg2"/>
                </a:solidFill>
              </a:rPr>
              <a:t>TODAY...RAIN LIKELY. SNOW LIKELY ABOVE 2500 FEET. SNOW ACCUMULATION BY LATE AFTERNOON 1 TO 2 INCHES ABOVE 2500 FEET. COLDER WITH HIGHS 35 TO 40. SOUTHEAST WIND 5 TO 10 MPH SHIFTING TO THE SOUTHWESTEARLY THIS AFTERNOON. CHANCE OF PRECIPITATION 70%.</a:t>
            </a:r>
            <a:endParaRPr lang="en-US" dirty="0">
              <a:solidFill>
                <a:schemeClr val="bg2"/>
              </a:solidFill>
            </a:endParaRPr>
          </a:p>
          <a:p>
            <a:pPr algn="l">
              <a:lnSpc>
                <a:spcPct val="95000"/>
              </a:lnSpc>
              <a:spcAft>
                <a:spcPct val="40000"/>
              </a:spcAft>
              <a:tabLst>
                <a:tab pos="450850" algn="l"/>
                <a:tab pos="914400" algn="l"/>
                <a:tab pos="1366838" algn="l"/>
                <a:tab pos="1830388" algn="l"/>
                <a:tab pos="2281238" algn="l"/>
              </a:tabLst>
              <a:defRPr/>
            </a:pPr>
            <a:endParaRPr lang="en-US" dirty="0">
              <a:solidFill>
                <a:schemeClr val="bg2"/>
              </a:solidFill>
            </a:endParaRPr>
          </a:p>
        </p:txBody>
      </p:sp>
      <p:sp>
        <p:nvSpPr>
          <p:cNvPr id="160778" name="Rectangle 10"/>
          <p:cNvSpPr>
            <a:spLocks noChangeArrowheads="1"/>
          </p:cNvSpPr>
          <p:nvPr/>
        </p:nvSpPr>
        <p:spPr bwMode="auto">
          <a:xfrm>
            <a:off x="855663" y="4986338"/>
            <a:ext cx="4495800" cy="1371600"/>
          </a:xfrm>
          <a:prstGeom prst="rect">
            <a:avLst/>
          </a:prstGeom>
          <a:solidFill>
            <a:schemeClr val="tx2"/>
          </a:solidFill>
          <a:ln w="9525">
            <a:solidFill>
              <a:srgbClr val="FFE881"/>
            </a:solidFill>
            <a:miter lim="800000"/>
            <a:headEnd/>
            <a:tailEnd/>
          </a:ln>
          <a:effectLst>
            <a:outerShdw dist="45791" dir="12821404" algn="ctr" rotWithShape="0">
              <a:schemeClr val="tx2"/>
            </a:outerShdw>
          </a:effectLst>
        </p:spPr>
        <p:txBody>
          <a:bodyPr/>
          <a:lstStyle/>
          <a:p>
            <a:pPr algn="l">
              <a:spcBef>
                <a:spcPct val="50000"/>
              </a:spcBef>
              <a:tabLst>
                <a:tab pos="688975" algn="l"/>
                <a:tab pos="1490663" algn="l"/>
                <a:tab pos="2168525" algn="l"/>
                <a:tab pos="2970213" algn="l"/>
              </a:tabLst>
              <a:defRPr/>
            </a:pPr>
            <a:r>
              <a:rPr lang="en-US" sz="1200" dirty="0">
                <a:solidFill>
                  <a:schemeClr val="bg1"/>
                </a:solidFill>
              </a:rPr>
              <a:t>EAST SLOPES CASCADES</a:t>
            </a:r>
          </a:p>
          <a:p>
            <a:pPr algn="l">
              <a:spcBef>
                <a:spcPct val="50000"/>
              </a:spcBef>
              <a:tabLst>
                <a:tab pos="688975" algn="l"/>
                <a:tab pos="1490663" algn="l"/>
                <a:tab pos="2168525" algn="l"/>
                <a:tab pos="2970213" algn="l"/>
              </a:tabLst>
              <a:defRPr/>
            </a:pPr>
            <a:r>
              <a:rPr lang="en-US" sz="1200" dirty="0">
                <a:solidFill>
                  <a:schemeClr val="bg1"/>
                </a:solidFill>
              </a:rPr>
              <a:t>CLE ELUM</a:t>
            </a:r>
          </a:p>
          <a:p>
            <a:pPr algn="l">
              <a:spcBef>
                <a:spcPct val="50000"/>
              </a:spcBef>
              <a:tabLst>
                <a:tab pos="688975" algn="l"/>
                <a:tab pos="1490663" algn="l"/>
                <a:tab pos="2168525" algn="l"/>
                <a:tab pos="2970213" algn="l"/>
              </a:tabLst>
              <a:defRPr/>
            </a:pPr>
            <a:r>
              <a:rPr lang="en-US" sz="1200" dirty="0">
                <a:solidFill>
                  <a:schemeClr val="bg1"/>
                </a:solidFill>
              </a:rPr>
              <a:t>PTCLDY	CLOUDY	PTCLDY	</a:t>
            </a:r>
            <a:r>
              <a:rPr lang="en-US" sz="1200" dirty="0" err="1">
                <a:solidFill>
                  <a:schemeClr val="bg1"/>
                </a:solidFill>
              </a:rPr>
              <a:t>PTCLDY</a:t>
            </a:r>
            <a:r>
              <a:rPr lang="en-US" sz="1200" dirty="0">
                <a:solidFill>
                  <a:schemeClr val="bg1"/>
                </a:solidFill>
              </a:rPr>
              <a:t>	SUNNY	PTCLDY  60/52	63/54	65/47	55/40	55/37	50/33</a:t>
            </a:r>
            <a:br>
              <a:rPr lang="en-US" sz="1200" dirty="0">
                <a:solidFill>
                  <a:schemeClr val="bg1"/>
                </a:solidFill>
              </a:rPr>
            </a:br>
            <a:r>
              <a:rPr lang="en-US" sz="1200" dirty="0">
                <a:solidFill>
                  <a:schemeClr val="bg1"/>
                </a:solidFill>
              </a:rPr>
              <a:t>POP 20	POP 20	POP 20	POP 20	POP 10	POP 10</a:t>
            </a:r>
            <a:endParaRPr lang="en-US" sz="1200" b="1" i="1" dirty="0">
              <a:solidFill>
                <a:schemeClr val="bg1"/>
              </a:solidFill>
              <a:effectLst>
                <a:outerShdw blurRad="38100" dist="38100" dir="2700000" algn="tl">
                  <a:srgbClr val="FFFFFF"/>
                </a:outerShdw>
              </a:effectLst>
              <a:latin typeface="Garamond"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050" name="Object 4"/>
          <p:cNvGraphicFramePr>
            <a:graphicFrameLocks noChangeAspect="1"/>
          </p:cNvGraphicFramePr>
          <p:nvPr>
            <p:ph idx="1"/>
          </p:nvPr>
        </p:nvGraphicFramePr>
        <p:xfrm>
          <a:off x="33217" y="228600"/>
          <a:ext cx="9110783" cy="6629400"/>
        </p:xfrm>
        <a:graphic>
          <a:graphicData uri="http://schemas.openxmlformats.org/presentationml/2006/ole">
            <p:oleObj spid="_x0000_s2050" name="Drawing" r:id="rId4" imgW="9353520" imgH="6257880" progId="">
              <p:embed/>
            </p:oleObj>
          </a:graphicData>
        </a:graphic>
      </p:graphicFrame>
      <p:graphicFrame>
        <p:nvGraphicFramePr>
          <p:cNvPr id="2051" name="Object 10"/>
          <p:cNvGraphicFramePr>
            <a:graphicFrameLocks noChangeAspect="1"/>
          </p:cNvGraphicFramePr>
          <p:nvPr/>
        </p:nvGraphicFramePr>
        <p:xfrm>
          <a:off x="1295400" y="4038600"/>
          <a:ext cx="3352800" cy="2757488"/>
        </p:xfrm>
        <a:graphic>
          <a:graphicData uri="http://schemas.openxmlformats.org/presentationml/2006/ole">
            <p:oleObj spid="_x0000_s2051" name="Drawing" r:id="rId5" imgW="6867107" imgH="5648177" progId="">
              <p:embed/>
            </p:oleObj>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0" y="-31750"/>
            <a:ext cx="9144000" cy="6889750"/>
          </a:xfrm>
          <a:prstGeom prst="rect">
            <a:avLst/>
          </a:prstGeom>
          <a:noFill/>
          <a:ln w="9525" algn="ctr">
            <a:noFill/>
            <a:miter lim="800000"/>
            <a:headEnd/>
            <a:tailEnd/>
          </a:ln>
        </p:spPr>
      </p:pic>
      <p:sp>
        <p:nvSpPr>
          <p:cNvPr id="37891" name="Line 3"/>
          <p:cNvSpPr>
            <a:spLocks noChangeShapeType="1"/>
          </p:cNvSpPr>
          <p:nvPr/>
        </p:nvSpPr>
        <p:spPr bwMode="auto">
          <a:xfrm flipH="1">
            <a:off x="3352800" y="2971800"/>
            <a:ext cx="2667000" cy="1219200"/>
          </a:xfrm>
          <a:prstGeom prst="line">
            <a:avLst/>
          </a:prstGeom>
          <a:noFill/>
          <a:ln w="63500">
            <a:solidFill>
              <a:srgbClr val="00B050"/>
            </a:solidFill>
            <a:round/>
            <a:headEnd/>
            <a:tailEnd type="triangle" w="med" len="med"/>
          </a:ln>
        </p:spPr>
        <p:txBody>
          <a:bodyPr anchor="ctr"/>
          <a:lstStyle/>
          <a:p>
            <a:endParaRPr lang="en-US"/>
          </a:p>
        </p:txBody>
      </p:sp>
      <p:sp>
        <p:nvSpPr>
          <p:cNvPr id="37892" name="Text Box 4"/>
          <p:cNvSpPr txBox="1">
            <a:spLocks noChangeArrowheads="1"/>
          </p:cNvSpPr>
          <p:nvPr/>
        </p:nvSpPr>
        <p:spPr bwMode="auto">
          <a:xfrm>
            <a:off x="6019800" y="2667000"/>
            <a:ext cx="2971800" cy="1465263"/>
          </a:xfrm>
          <a:prstGeom prst="rect">
            <a:avLst/>
          </a:prstGeom>
          <a:noFill/>
          <a:ln w="9525" algn="ctr">
            <a:noFill/>
            <a:miter lim="800000"/>
            <a:headEnd/>
            <a:tailEnd/>
          </a:ln>
        </p:spPr>
        <p:txBody>
          <a:bodyPr>
            <a:spAutoFit/>
          </a:bodyPr>
          <a:lstStyle/>
          <a:p>
            <a:pPr algn="l" eaLnBrk="0" hangingPunct="0">
              <a:spcBef>
                <a:spcPct val="50000"/>
              </a:spcBef>
            </a:pPr>
            <a:r>
              <a:rPr lang="en-US" sz="1800" b="1" dirty="0">
                <a:solidFill>
                  <a:srgbClr val="00B050"/>
                </a:solidFill>
                <a:latin typeface="Verdana" pitchFamily="34" charset="0"/>
              </a:rPr>
              <a:t>You can click anywhere over the map and get a forecast derived from the 2.5 km grids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0" y="0"/>
            <a:ext cx="9144000" cy="6889750"/>
          </a:xfrm>
          <a:prstGeom prst="rect">
            <a:avLst/>
          </a:prstGeom>
          <a:noFill/>
          <a:ln w="9525" algn="ctr">
            <a:noFill/>
            <a:miter lim="800000"/>
            <a:headEnd/>
            <a:tailEnd/>
          </a:ln>
        </p:spPr>
      </p:pic>
      <p:sp>
        <p:nvSpPr>
          <p:cNvPr id="38915" name="Text Box 3"/>
          <p:cNvSpPr txBox="1">
            <a:spLocks noChangeArrowheads="1"/>
          </p:cNvSpPr>
          <p:nvPr/>
        </p:nvSpPr>
        <p:spPr bwMode="auto">
          <a:xfrm>
            <a:off x="5257800" y="2057400"/>
            <a:ext cx="2971800" cy="923330"/>
          </a:xfrm>
          <a:prstGeom prst="rect">
            <a:avLst/>
          </a:prstGeom>
          <a:noFill/>
          <a:ln w="9525" algn="ctr">
            <a:noFill/>
            <a:miter lim="800000"/>
            <a:headEnd/>
            <a:tailEnd/>
          </a:ln>
        </p:spPr>
        <p:txBody>
          <a:bodyPr>
            <a:spAutoFit/>
          </a:bodyPr>
          <a:lstStyle/>
          <a:p>
            <a:pPr algn="l" eaLnBrk="0" hangingPunct="0">
              <a:spcBef>
                <a:spcPct val="50000"/>
              </a:spcBef>
            </a:pPr>
            <a:r>
              <a:rPr lang="en-US" sz="1800" b="1" dirty="0">
                <a:solidFill>
                  <a:srgbClr val="00B050"/>
                </a:solidFill>
                <a:latin typeface="Verdana" pitchFamily="34" charset="0"/>
              </a:rPr>
              <a:t>The pixel you </a:t>
            </a:r>
            <a:r>
              <a:rPr lang="en-US" sz="1800" b="1" dirty="0" smtClean="0">
                <a:solidFill>
                  <a:srgbClr val="00B050"/>
                </a:solidFill>
                <a:latin typeface="Verdana" pitchFamily="34" charset="0"/>
              </a:rPr>
              <a:t>select </a:t>
            </a:r>
            <a:r>
              <a:rPr lang="en-US" sz="1800" b="1" dirty="0">
                <a:solidFill>
                  <a:srgbClr val="00B050"/>
                </a:solidFill>
                <a:latin typeface="Verdana" pitchFamily="34" charset="0"/>
              </a:rPr>
              <a:t>is shown, as well as a derived text forecast</a:t>
            </a:r>
          </a:p>
        </p:txBody>
      </p:sp>
      <p:sp>
        <p:nvSpPr>
          <p:cNvPr id="38916" name="Line 4"/>
          <p:cNvSpPr>
            <a:spLocks noChangeShapeType="1"/>
          </p:cNvSpPr>
          <p:nvPr/>
        </p:nvSpPr>
        <p:spPr bwMode="auto">
          <a:xfrm flipH="1">
            <a:off x="3733800" y="3352800"/>
            <a:ext cx="1752600" cy="838200"/>
          </a:xfrm>
          <a:prstGeom prst="line">
            <a:avLst/>
          </a:prstGeom>
          <a:noFill/>
          <a:ln w="63500">
            <a:solidFill>
              <a:srgbClr val="00B050"/>
            </a:solidFill>
            <a:round/>
            <a:headEnd/>
            <a:tailEnd type="triangle" w="med" len="med"/>
          </a:ln>
        </p:spPr>
        <p:txBody>
          <a:bodyPr anchor="ctr"/>
          <a:lstStyle/>
          <a:p>
            <a:endParaRPr lang="en-US"/>
          </a:p>
        </p:txBody>
      </p:sp>
      <p:sp>
        <p:nvSpPr>
          <p:cNvPr id="38917" name="Line 5"/>
          <p:cNvSpPr>
            <a:spLocks noChangeShapeType="1"/>
          </p:cNvSpPr>
          <p:nvPr/>
        </p:nvSpPr>
        <p:spPr bwMode="auto">
          <a:xfrm flipH="1">
            <a:off x="2286000" y="2819400"/>
            <a:ext cx="2971800" cy="609600"/>
          </a:xfrm>
          <a:prstGeom prst="line">
            <a:avLst/>
          </a:prstGeom>
          <a:noFill/>
          <a:ln w="63500">
            <a:solidFill>
              <a:srgbClr val="00B050"/>
            </a:solidFill>
            <a:round/>
            <a:headEnd/>
            <a:tailEnd type="triangle" w="med" len="med"/>
          </a:ln>
        </p:spPr>
        <p:txBody>
          <a:bodyPr anchor="ct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0" y="762000"/>
            <a:ext cx="9144000" cy="6096000"/>
          </a:xfrm>
          <a:prstGeom prst="rect">
            <a:avLst/>
          </a:prstGeom>
          <a:noFill/>
          <a:ln w="9525" algn="ctr">
            <a:noFill/>
            <a:miter lim="800000"/>
            <a:headEnd/>
            <a:tailEnd/>
          </a:ln>
        </p:spPr>
      </p:pic>
      <p:sp>
        <p:nvSpPr>
          <p:cNvPr id="39939" name="Text Box 3"/>
          <p:cNvSpPr txBox="1">
            <a:spLocks noChangeArrowheads="1"/>
          </p:cNvSpPr>
          <p:nvPr/>
        </p:nvSpPr>
        <p:spPr bwMode="auto">
          <a:xfrm>
            <a:off x="304800" y="152400"/>
            <a:ext cx="8610600" cy="396875"/>
          </a:xfrm>
          <a:prstGeom prst="rect">
            <a:avLst/>
          </a:prstGeom>
          <a:noFill/>
          <a:ln w="9525" algn="ctr">
            <a:noFill/>
            <a:miter lim="800000"/>
            <a:headEnd/>
            <a:tailEnd/>
          </a:ln>
        </p:spPr>
        <p:txBody>
          <a:bodyPr>
            <a:spAutoFit/>
          </a:bodyPr>
          <a:lstStyle/>
          <a:p>
            <a:pPr algn="l" eaLnBrk="0" hangingPunct="0">
              <a:spcBef>
                <a:spcPct val="50000"/>
              </a:spcBef>
            </a:pPr>
            <a:r>
              <a:rPr lang="en-US" sz="2000" b="1">
                <a:solidFill>
                  <a:srgbClr val="FFFF00"/>
                </a:solidFill>
                <a:latin typeface="Verdana" pitchFamily="34" charset="0"/>
              </a:rPr>
              <a:t>Current “resolution” or “pixelization” of forecast:  2.5 KM</a:t>
            </a:r>
            <a:r>
              <a:rPr lang="en-US" sz="2000" b="1" baseline="40000">
                <a:solidFill>
                  <a:srgbClr val="FFFF00"/>
                </a:solidFill>
                <a:latin typeface="Verdana" pitchFamily="34" charset="0"/>
              </a:rPr>
              <a:t>2</a:t>
            </a:r>
          </a:p>
        </p:txBody>
      </p:sp>
      <p:sp>
        <p:nvSpPr>
          <p:cNvPr id="163844" name="AutoShape 4"/>
          <p:cNvSpPr>
            <a:spLocks noChangeArrowheads="1"/>
          </p:cNvSpPr>
          <p:nvPr/>
        </p:nvSpPr>
        <p:spPr bwMode="auto">
          <a:xfrm>
            <a:off x="4114800" y="2209800"/>
            <a:ext cx="304800" cy="304800"/>
          </a:xfrm>
          <a:prstGeom prst="star5">
            <a:avLst/>
          </a:prstGeom>
          <a:solidFill>
            <a:srgbClr val="FF00FF"/>
          </a:solidFill>
          <a:ln w="9525" algn="ctr">
            <a:solidFill>
              <a:schemeClr val="tx1"/>
            </a:solidFill>
            <a:miter lim="800000"/>
            <a:headEnd/>
            <a:tailEnd/>
          </a:ln>
          <a:effectLst/>
        </p:spPr>
        <p:txBody>
          <a:bodyPr wrap="none" anchor="ctr"/>
          <a:lstStyle/>
          <a:p>
            <a:pP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endCondLst>
                                    <p:cond evt="onNext" delay="0">
                                      <p:tgtEl>
                                        <p:sldTgt/>
                                      </p:tgtEl>
                                    </p:cond>
                                  </p:endCondLst>
                                  <p:childTnLst>
                                    <p:anim calcmode="discrete" valueType="str">
                                      <p:cBhvr>
                                        <p:cTn id="6" dur="1000" fill="hold"/>
                                        <p:tgtEl>
                                          <p:spTgt spid="16384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srcRect/>
          <a:stretch>
            <a:fillRect/>
          </a:stretch>
        </p:blipFill>
        <p:spPr bwMode="auto">
          <a:xfrm>
            <a:off x="838200" y="0"/>
            <a:ext cx="7543800" cy="6900863"/>
          </a:xfrm>
          <a:prstGeom prst="rect">
            <a:avLst/>
          </a:prstGeom>
          <a:noFill/>
          <a:ln w="9525" algn="ctr">
            <a:noFill/>
            <a:miter lim="800000"/>
            <a:headEnd/>
            <a:tailEnd/>
          </a:ln>
        </p:spPr>
      </p:pic>
      <p:pic>
        <p:nvPicPr>
          <p:cNvPr id="164867" name="Picture 3"/>
          <p:cNvPicPr>
            <a:picLocks noChangeAspect="1" noChangeArrowheads="1"/>
          </p:cNvPicPr>
          <p:nvPr/>
        </p:nvPicPr>
        <p:blipFill>
          <a:blip r:embed="rId3" cstate="print"/>
          <a:srcRect/>
          <a:stretch>
            <a:fillRect/>
          </a:stretch>
        </p:blipFill>
        <p:spPr bwMode="auto">
          <a:xfrm>
            <a:off x="838200" y="0"/>
            <a:ext cx="7086600" cy="6910388"/>
          </a:xfrm>
          <a:prstGeom prst="rect">
            <a:avLst/>
          </a:prstGeom>
          <a:noFill/>
          <a:ln w="9525">
            <a:noFill/>
            <a:miter lim="800000"/>
            <a:headEnd/>
            <a:tailEnd/>
          </a:ln>
        </p:spPr>
      </p:pic>
      <p:sp>
        <p:nvSpPr>
          <p:cNvPr id="164868" name="AutoShape 4"/>
          <p:cNvSpPr>
            <a:spLocks noChangeArrowheads="1"/>
          </p:cNvSpPr>
          <p:nvPr/>
        </p:nvSpPr>
        <p:spPr bwMode="auto">
          <a:xfrm>
            <a:off x="4191000" y="2819400"/>
            <a:ext cx="152400" cy="152400"/>
          </a:xfrm>
          <a:prstGeom prst="star5">
            <a:avLst/>
          </a:prstGeom>
          <a:solidFill>
            <a:srgbClr val="FFFF00"/>
          </a:solidFill>
          <a:ln w="9525" algn="ctr">
            <a:solidFill>
              <a:schemeClr val="tx1"/>
            </a:solidFill>
            <a:miter lim="800000"/>
            <a:headEnd/>
            <a:tailEnd/>
          </a:ln>
          <a:effectLst/>
        </p:spPr>
        <p:txBody>
          <a:bodyPr wrap="none" anchor="ctr"/>
          <a:lstStyle/>
          <a:p>
            <a:pP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4867"/>
                                        </p:tgtEl>
                                        <p:attrNameLst>
                                          <p:attrName>style.visibility</p:attrName>
                                        </p:attrNameLst>
                                      </p:cBhvr>
                                      <p:to>
                                        <p:strVal val="visible"/>
                                      </p:to>
                                    </p:set>
                                    <p:animEffect transition="in" filter="dissolve">
                                      <p:cBhvr>
                                        <p:cTn id="7" dur="500"/>
                                        <p:tgtEl>
                                          <p:spTgt spid="164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pPr eaLnBrk="1" hangingPunct="1">
              <a:defRPr/>
            </a:pPr>
            <a:r>
              <a:rPr lang="en-US" smtClean="0"/>
              <a:t>What is Truth?</a:t>
            </a:r>
          </a:p>
        </p:txBody>
      </p:sp>
      <p:sp>
        <p:nvSpPr>
          <p:cNvPr id="165891" name="Rectangle 3"/>
          <p:cNvSpPr>
            <a:spLocks noGrp="1" noChangeArrowheads="1"/>
          </p:cNvSpPr>
          <p:nvPr>
            <p:ph type="body" idx="1"/>
          </p:nvPr>
        </p:nvSpPr>
        <p:spPr/>
        <p:txBody>
          <a:bodyPr/>
          <a:lstStyle/>
          <a:p>
            <a:pPr marL="0" indent="0" eaLnBrk="1" hangingPunct="1">
              <a:defRPr/>
            </a:pPr>
            <a:r>
              <a:rPr lang="en-US" smtClean="0"/>
              <a:t>Unmeasurable quantity</a:t>
            </a:r>
          </a:p>
          <a:p>
            <a:pPr marL="0" indent="0" eaLnBrk="1" hangingPunct="1">
              <a:defRPr/>
            </a:pPr>
            <a:r>
              <a:rPr lang="en-US" smtClean="0"/>
              <a:t>Mesoscale data assimilation and analysis is a modern day challenge</a:t>
            </a:r>
          </a:p>
          <a:p>
            <a:pPr marL="0" indent="0" eaLnBrk="1" hangingPunct="1">
              <a:defRPr/>
            </a:pPr>
            <a:r>
              <a:rPr lang="en-US" smtClean="0"/>
              <a:t>Yet, it is critical if we are to mature the current system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7400"/>
            <a:ext cx="7467600" cy="1143000"/>
          </a:xfrm>
        </p:spPr>
        <p:txBody>
          <a:bodyPr/>
          <a:lstStyle/>
          <a:p>
            <a:r>
              <a:rPr lang="en-US" dirty="0" smtClean="0"/>
              <a:t>Forecast Uncertainty</a:t>
            </a:r>
            <a:br>
              <a:rPr lang="en-US" dirty="0" smtClean="0"/>
            </a:br>
            <a:r>
              <a:rPr lang="en-US" dirty="0" smtClean="0"/>
              <a:t/>
            </a:r>
            <a:br>
              <a:rPr lang="en-US" dirty="0" smtClean="0"/>
            </a:br>
            <a:r>
              <a:rPr lang="en-US" dirty="0" smtClean="0"/>
              <a:t>Winter Storm 2012</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8673" name="Picture 1"/>
          <p:cNvPicPr>
            <a:picLocks noChangeAspect="1" noChangeArrowheads="1"/>
          </p:cNvPicPr>
          <p:nvPr/>
        </p:nvPicPr>
        <p:blipFill>
          <a:blip r:embed="rId2" cstate="print"/>
          <a:srcRect/>
          <a:stretch>
            <a:fillRect/>
          </a:stretch>
        </p:blipFill>
        <p:spPr bwMode="auto">
          <a:xfrm>
            <a:off x="0" y="-1"/>
            <a:ext cx="9144000" cy="6858001"/>
          </a:xfrm>
          <a:prstGeom prst="rect">
            <a:avLst/>
          </a:prstGeom>
          <a:noFill/>
          <a:ln w="9525">
            <a:noFill/>
            <a:miter lim="800000"/>
            <a:headEnd/>
            <a:tailEnd/>
          </a:ln>
        </p:spPr>
      </p:pic>
      <p:sp>
        <p:nvSpPr>
          <p:cNvPr id="5" name="TextBox 4"/>
          <p:cNvSpPr txBox="1"/>
          <p:nvPr/>
        </p:nvSpPr>
        <p:spPr>
          <a:xfrm>
            <a:off x="685800" y="457200"/>
            <a:ext cx="2667000" cy="646331"/>
          </a:xfrm>
          <a:prstGeom prst="rect">
            <a:avLst/>
          </a:prstGeom>
          <a:solidFill>
            <a:schemeClr val="bg1">
              <a:lumMod val="75000"/>
            </a:schemeClr>
          </a:solidFill>
        </p:spPr>
        <p:txBody>
          <a:bodyPr wrap="square" rtlCol="0">
            <a:spAutoFit/>
          </a:bodyPr>
          <a:lstStyle/>
          <a:p>
            <a:pPr algn="ctr"/>
            <a:r>
              <a:rPr lang="en-US" sz="3600" dirty="0" smtClean="0"/>
              <a:t> The Snow!!</a:t>
            </a:r>
            <a:endParaRPr lang="en-US" sz="36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errain Map.bmp"/>
          <p:cNvPicPr>
            <a:picLocks noGrp="1" noChangeAspect="1"/>
          </p:cNvPicPr>
          <p:nvPr>
            <p:ph idx="1"/>
          </p:nvPr>
        </p:nvPicPr>
        <p:blipFill>
          <a:blip r:embed="rId3" cstate="print"/>
          <a:stretch>
            <a:fillRect/>
          </a:stretch>
        </p:blipFill>
        <p:spPr>
          <a:xfrm>
            <a:off x="0" y="0"/>
            <a:ext cx="9144000" cy="6899031"/>
          </a:xfrm>
        </p:spPr>
      </p:pic>
      <p:sp>
        <p:nvSpPr>
          <p:cNvPr id="5" name="Freeform 4"/>
          <p:cNvSpPr/>
          <p:nvPr/>
        </p:nvSpPr>
        <p:spPr>
          <a:xfrm>
            <a:off x="3241964" y="142504"/>
            <a:ext cx="4140859" cy="4583875"/>
          </a:xfrm>
          <a:custGeom>
            <a:avLst/>
            <a:gdLst>
              <a:gd name="connsiteX0" fmla="*/ 3087584 w 4100945"/>
              <a:gd name="connsiteY0" fmla="*/ 0 h 4583875"/>
              <a:gd name="connsiteX1" fmla="*/ 2814452 w 4100945"/>
              <a:gd name="connsiteY1" fmla="*/ 498764 h 4583875"/>
              <a:gd name="connsiteX2" fmla="*/ 2861953 w 4100945"/>
              <a:gd name="connsiteY2" fmla="*/ 1056904 h 4583875"/>
              <a:gd name="connsiteX3" fmla="*/ 2956955 w 4100945"/>
              <a:gd name="connsiteY3" fmla="*/ 1484415 h 4583875"/>
              <a:gd name="connsiteX4" fmla="*/ 2493818 w 4100945"/>
              <a:gd name="connsiteY4" fmla="*/ 1900052 h 4583875"/>
              <a:gd name="connsiteX5" fmla="*/ 2054431 w 4100945"/>
              <a:gd name="connsiteY5" fmla="*/ 2149434 h 4583875"/>
              <a:gd name="connsiteX6" fmla="*/ 2066306 w 4100945"/>
              <a:gd name="connsiteY6" fmla="*/ 2422566 h 4583875"/>
              <a:gd name="connsiteX7" fmla="*/ 2814452 w 4100945"/>
              <a:gd name="connsiteY7" fmla="*/ 2576945 h 4583875"/>
              <a:gd name="connsiteX8" fmla="*/ 3301340 w 4100945"/>
              <a:gd name="connsiteY8" fmla="*/ 2588821 h 4583875"/>
              <a:gd name="connsiteX9" fmla="*/ 4037610 w 4100945"/>
              <a:gd name="connsiteY9" fmla="*/ 2778826 h 4583875"/>
              <a:gd name="connsiteX10" fmla="*/ 3681350 w 4100945"/>
              <a:gd name="connsiteY10" fmla="*/ 3966358 h 4583875"/>
              <a:gd name="connsiteX11" fmla="*/ 3146961 w 4100945"/>
              <a:gd name="connsiteY11" fmla="*/ 4429496 h 4583875"/>
              <a:gd name="connsiteX12" fmla="*/ 2648197 w 4100945"/>
              <a:gd name="connsiteY12" fmla="*/ 4572000 h 4583875"/>
              <a:gd name="connsiteX13" fmla="*/ 2232561 w 4100945"/>
              <a:gd name="connsiteY13" fmla="*/ 4500748 h 4583875"/>
              <a:gd name="connsiteX14" fmla="*/ 1698171 w 4100945"/>
              <a:gd name="connsiteY14" fmla="*/ 4108862 h 4583875"/>
              <a:gd name="connsiteX15" fmla="*/ 1389413 w 4100945"/>
              <a:gd name="connsiteY15" fmla="*/ 3396343 h 4583875"/>
              <a:gd name="connsiteX16" fmla="*/ 1033153 w 4100945"/>
              <a:gd name="connsiteY16" fmla="*/ 3598223 h 4583875"/>
              <a:gd name="connsiteX17" fmla="*/ 641267 w 4100945"/>
              <a:gd name="connsiteY17" fmla="*/ 4191990 h 4583875"/>
              <a:gd name="connsiteX18" fmla="*/ 0 w 4100945"/>
              <a:gd name="connsiteY18" fmla="*/ 4500748 h 4583875"/>
              <a:gd name="connsiteX0" fmla="*/ 3087584 w 4140859"/>
              <a:gd name="connsiteY0" fmla="*/ 0 h 4583875"/>
              <a:gd name="connsiteX1" fmla="*/ 2814452 w 4140859"/>
              <a:gd name="connsiteY1" fmla="*/ 498764 h 4583875"/>
              <a:gd name="connsiteX2" fmla="*/ 2861953 w 4140859"/>
              <a:gd name="connsiteY2" fmla="*/ 1056904 h 4583875"/>
              <a:gd name="connsiteX3" fmla="*/ 2956955 w 4140859"/>
              <a:gd name="connsiteY3" fmla="*/ 1484415 h 4583875"/>
              <a:gd name="connsiteX4" fmla="*/ 2493818 w 4140859"/>
              <a:gd name="connsiteY4" fmla="*/ 1900052 h 4583875"/>
              <a:gd name="connsiteX5" fmla="*/ 2054431 w 4140859"/>
              <a:gd name="connsiteY5" fmla="*/ 2149434 h 4583875"/>
              <a:gd name="connsiteX6" fmla="*/ 2066306 w 4140859"/>
              <a:gd name="connsiteY6" fmla="*/ 2422566 h 4583875"/>
              <a:gd name="connsiteX7" fmla="*/ 2814452 w 4140859"/>
              <a:gd name="connsiteY7" fmla="*/ 2576945 h 4583875"/>
              <a:gd name="connsiteX8" fmla="*/ 3301340 w 4140859"/>
              <a:gd name="connsiteY8" fmla="*/ 2588821 h 4583875"/>
              <a:gd name="connsiteX9" fmla="*/ 4037610 w 4140859"/>
              <a:gd name="connsiteY9" fmla="*/ 2778826 h 4583875"/>
              <a:gd name="connsiteX10" fmla="*/ 3920836 w 4140859"/>
              <a:gd name="connsiteY10" fmla="*/ 3438896 h 4583875"/>
              <a:gd name="connsiteX11" fmla="*/ 3681350 w 4140859"/>
              <a:gd name="connsiteY11" fmla="*/ 3966358 h 4583875"/>
              <a:gd name="connsiteX12" fmla="*/ 3146961 w 4140859"/>
              <a:gd name="connsiteY12" fmla="*/ 4429496 h 4583875"/>
              <a:gd name="connsiteX13" fmla="*/ 2648197 w 4140859"/>
              <a:gd name="connsiteY13" fmla="*/ 4572000 h 4583875"/>
              <a:gd name="connsiteX14" fmla="*/ 2232561 w 4140859"/>
              <a:gd name="connsiteY14" fmla="*/ 4500748 h 4583875"/>
              <a:gd name="connsiteX15" fmla="*/ 1698171 w 4140859"/>
              <a:gd name="connsiteY15" fmla="*/ 4108862 h 4583875"/>
              <a:gd name="connsiteX16" fmla="*/ 1389413 w 4140859"/>
              <a:gd name="connsiteY16" fmla="*/ 3396343 h 4583875"/>
              <a:gd name="connsiteX17" fmla="*/ 1033153 w 4140859"/>
              <a:gd name="connsiteY17" fmla="*/ 3598223 h 4583875"/>
              <a:gd name="connsiteX18" fmla="*/ 641267 w 4140859"/>
              <a:gd name="connsiteY18" fmla="*/ 4191990 h 4583875"/>
              <a:gd name="connsiteX19" fmla="*/ 0 w 4140859"/>
              <a:gd name="connsiteY19" fmla="*/ 4500748 h 4583875"/>
              <a:gd name="connsiteX0" fmla="*/ 3087584 w 4140859"/>
              <a:gd name="connsiteY0" fmla="*/ 0 h 4583875"/>
              <a:gd name="connsiteX1" fmla="*/ 2814452 w 4140859"/>
              <a:gd name="connsiteY1" fmla="*/ 498764 h 4583875"/>
              <a:gd name="connsiteX2" fmla="*/ 2861953 w 4140859"/>
              <a:gd name="connsiteY2" fmla="*/ 1056904 h 4583875"/>
              <a:gd name="connsiteX3" fmla="*/ 2956955 w 4140859"/>
              <a:gd name="connsiteY3" fmla="*/ 1484415 h 4583875"/>
              <a:gd name="connsiteX4" fmla="*/ 2493818 w 4140859"/>
              <a:gd name="connsiteY4" fmla="*/ 1900052 h 4583875"/>
              <a:gd name="connsiteX5" fmla="*/ 2054431 w 4140859"/>
              <a:gd name="connsiteY5" fmla="*/ 2149434 h 4583875"/>
              <a:gd name="connsiteX6" fmla="*/ 2066306 w 4140859"/>
              <a:gd name="connsiteY6" fmla="*/ 2422566 h 4583875"/>
              <a:gd name="connsiteX7" fmla="*/ 2814452 w 4140859"/>
              <a:gd name="connsiteY7" fmla="*/ 2576945 h 4583875"/>
              <a:gd name="connsiteX8" fmla="*/ 3301340 w 4140859"/>
              <a:gd name="connsiteY8" fmla="*/ 2588821 h 4583875"/>
              <a:gd name="connsiteX9" fmla="*/ 4037610 w 4140859"/>
              <a:gd name="connsiteY9" fmla="*/ 2778826 h 4583875"/>
              <a:gd name="connsiteX10" fmla="*/ 3920836 w 4140859"/>
              <a:gd name="connsiteY10" fmla="*/ 3438896 h 4583875"/>
              <a:gd name="connsiteX11" fmla="*/ 3681350 w 4140859"/>
              <a:gd name="connsiteY11" fmla="*/ 3966358 h 4583875"/>
              <a:gd name="connsiteX12" fmla="*/ 3146961 w 4140859"/>
              <a:gd name="connsiteY12" fmla="*/ 4429496 h 4583875"/>
              <a:gd name="connsiteX13" fmla="*/ 2648197 w 4140859"/>
              <a:gd name="connsiteY13" fmla="*/ 4572000 h 4583875"/>
              <a:gd name="connsiteX14" fmla="*/ 2232561 w 4140859"/>
              <a:gd name="connsiteY14" fmla="*/ 4500748 h 4583875"/>
              <a:gd name="connsiteX15" fmla="*/ 1698171 w 4140859"/>
              <a:gd name="connsiteY15" fmla="*/ 4108862 h 4583875"/>
              <a:gd name="connsiteX16" fmla="*/ 1389413 w 4140859"/>
              <a:gd name="connsiteY16" fmla="*/ 3396343 h 4583875"/>
              <a:gd name="connsiteX17" fmla="*/ 1033153 w 4140859"/>
              <a:gd name="connsiteY17" fmla="*/ 3598223 h 4583875"/>
              <a:gd name="connsiteX18" fmla="*/ 641267 w 4140859"/>
              <a:gd name="connsiteY18" fmla="*/ 4191990 h 4583875"/>
              <a:gd name="connsiteX19" fmla="*/ 0 w 4140859"/>
              <a:gd name="connsiteY19" fmla="*/ 4500748 h 4583875"/>
              <a:gd name="connsiteX0" fmla="*/ 3087584 w 4140859"/>
              <a:gd name="connsiteY0" fmla="*/ 0 h 4583875"/>
              <a:gd name="connsiteX1" fmla="*/ 2814452 w 4140859"/>
              <a:gd name="connsiteY1" fmla="*/ 498764 h 4583875"/>
              <a:gd name="connsiteX2" fmla="*/ 2861953 w 4140859"/>
              <a:gd name="connsiteY2" fmla="*/ 1056904 h 4583875"/>
              <a:gd name="connsiteX3" fmla="*/ 2956955 w 4140859"/>
              <a:gd name="connsiteY3" fmla="*/ 1484415 h 4583875"/>
              <a:gd name="connsiteX4" fmla="*/ 2493818 w 4140859"/>
              <a:gd name="connsiteY4" fmla="*/ 1900052 h 4583875"/>
              <a:gd name="connsiteX5" fmla="*/ 2054431 w 4140859"/>
              <a:gd name="connsiteY5" fmla="*/ 2149434 h 4583875"/>
              <a:gd name="connsiteX6" fmla="*/ 2066306 w 4140859"/>
              <a:gd name="connsiteY6" fmla="*/ 2422566 h 4583875"/>
              <a:gd name="connsiteX7" fmla="*/ 2814452 w 4140859"/>
              <a:gd name="connsiteY7" fmla="*/ 2576945 h 4583875"/>
              <a:gd name="connsiteX8" fmla="*/ 3301340 w 4140859"/>
              <a:gd name="connsiteY8" fmla="*/ 2588821 h 4583875"/>
              <a:gd name="connsiteX9" fmla="*/ 4037610 w 4140859"/>
              <a:gd name="connsiteY9" fmla="*/ 2778826 h 4583875"/>
              <a:gd name="connsiteX10" fmla="*/ 3920836 w 4140859"/>
              <a:gd name="connsiteY10" fmla="*/ 3438896 h 4583875"/>
              <a:gd name="connsiteX11" fmla="*/ 3681350 w 4140859"/>
              <a:gd name="connsiteY11" fmla="*/ 3966358 h 4583875"/>
              <a:gd name="connsiteX12" fmla="*/ 3146961 w 4140859"/>
              <a:gd name="connsiteY12" fmla="*/ 4429496 h 4583875"/>
              <a:gd name="connsiteX13" fmla="*/ 2648197 w 4140859"/>
              <a:gd name="connsiteY13" fmla="*/ 4572000 h 4583875"/>
              <a:gd name="connsiteX14" fmla="*/ 2232561 w 4140859"/>
              <a:gd name="connsiteY14" fmla="*/ 4500748 h 4583875"/>
              <a:gd name="connsiteX15" fmla="*/ 1698171 w 4140859"/>
              <a:gd name="connsiteY15" fmla="*/ 4108862 h 4583875"/>
              <a:gd name="connsiteX16" fmla="*/ 1389413 w 4140859"/>
              <a:gd name="connsiteY16" fmla="*/ 3396343 h 4583875"/>
              <a:gd name="connsiteX17" fmla="*/ 1033153 w 4140859"/>
              <a:gd name="connsiteY17" fmla="*/ 3598223 h 4583875"/>
              <a:gd name="connsiteX18" fmla="*/ 641267 w 4140859"/>
              <a:gd name="connsiteY18" fmla="*/ 4191990 h 4583875"/>
              <a:gd name="connsiteX19" fmla="*/ 0 w 4140859"/>
              <a:gd name="connsiteY19" fmla="*/ 4500748 h 4583875"/>
              <a:gd name="connsiteX0" fmla="*/ 3087584 w 4140859"/>
              <a:gd name="connsiteY0" fmla="*/ 0 h 4583875"/>
              <a:gd name="connsiteX1" fmla="*/ 2814452 w 4140859"/>
              <a:gd name="connsiteY1" fmla="*/ 498764 h 4583875"/>
              <a:gd name="connsiteX2" fmla="*/ 2861953 w 4140859"/>
              <a:gd name="connsiteY2" fmla="*/ 1056904 h 4583875"/>
              <a:gd name="connsiteX3" fmla="*/ 2956955 w 4140859"/>
              <a:gd name="connsiteY3" fmla="*/ 1484415 h 4583875"/>
              <a:gd name="connsiteX4" fmla="*/ 2493818 w 4140859"/>
              <a:gd name="connsiteY4" fmla="*/ 1900052 h 4583875"/>
              <a:gd name="connsiteX5" fmla="*/ 2054431 w 4140859"/>
              <a:gd name="connsiteY5" fmla="*/ 2149434 h 4583875"/>
              <a:gd name="connsiteX6" fmla="*/ 2066306 w 4140859"/>
              <a:gd name="connsiteY6" fmla="*/ 2422566 h 4583875"/>
              <a:gd name="connsiteX7" fmla="*/ 2814452 w 4140859"/>
              <a:gd name="connsiteY7" fmla="*/ 2576945 h 4583875"/>
              <a:gd name="connsiteX8" fmla="*/ 3301340 w 4140859"/>
              <a:gd name="connsiteY8" fmla="*/ 2588821 h 4583875"/>
              <a:gd name="connsiteX9" fmla="*/ 4037610 w 4140859"/>
              <a:gd name="connsiteY9" fmla="*/ 2778826 h 4583875"/>
              <a:gd name="connsiteX10" fmla="*/ 3920836 w 4140859"/>
              <a:gd name="connsiteY10" fmla="*/ 3438896 h 4583875"/>
              <a:gd name="connsiteX11" fmla="*/ 3681350 w 4140859"/>
              <a:gd name="connsiteY11" fmla="*/ 3966358 h 4583875"/>
              <a:gd name="connsiteX12" fmla="*/ 3146961 w 4140859"/>
              <a:gd name="connsiteY12" fmla="*/ 4429496 h 4583875"/>
              <a:gd name="connsiteX13" fmla="*/ 2648197 w 4140859"/>
              <a:gd name="connsiteY13" fmla="*/ 4572000 h 4583875"/>
              <a:gd name="connsiteX14" fmla="*/ 2232561 w 4140859"/>
              <a:gd name="connsiteY14" fmla="*/ 4500748 h 4583875"/>
              <a:gd name="connsiteX15" fmla="*/ 1698171 w 4140859"/>
              <a:gd name="connsiteY15" fmla="*/ 4108862 h 4583875"/>
              <a:gd name="connsiteX16" fmla="*/ 1389413 w 4140859"/>
              <a:gd name="connsiteY16" fmla="*/ 3396343 h 4583875"/>
              <a:gd name="connsiteX17" fmla="*/ 1033153 w 4140859"/>
              <a:gd name="connsiteY17" fmla="*/ 3598223 h 4583875"/>
              <a:gd name="connsiteX18" fmla="*/ 641267 w 4140859"/>
              <a:gd name="connsiteY18" fmla="*/ 4191990 h 4583875"/>
              <a:gd name="connsiteX19" fmla="*/ 0 w 4140859"/>
              <a:gd name="connsiteY19" fmla="*/ 4500748 h 4583875"/>
              <a:gd name="connsiteX0" fmla="*/ 3087584 w 4140859"/>
              <a:gd name="connsiteY0" fmla="*/ 0 h 4583875"/>
              <a:gd name="connsiteX1" fmla="*/ 2814452 w 4140859"/>
              <a:gd name="connsiteY1" fmla="*/ 498764 h 4583875"/>
              <a:gd name="connsiteX2" fmla="*/ 2861953 w 4140859"/>
              <a:gd name="connsiteY2" fmla="*/ 1056904 h 4583875"/>
              <a:gd name="connsiteX3" fmla="*/ 2956955 w 4140859"/>
              <a:gd name="connsiteY3" fmla="*/ 1484415 h 4583875"/>
              <a:gd name="connsiteX4" fmla="*/ 2493818 w 4140859"/>
              <a:gd name="connsiteY4" fmla="*/ 1900052 h 4583875"/>
              <a:gd name="connsiteX5" fmla="*/ 2054431 w 4140859"/>
              <a:gd name="connsiteY5" fmla="*/ 2149434 h 4583875"/>
              <a:gd name="connsiteX6" fmla="*/ 2066306 w 4140859"/>
              <a:gd name="connsiteY6" fmla="*/ 2422566 h 4583875"/>
              <a:gd name="connsiteX7" fmla="*/ 2814452 w 4140859"/>
              <a:gd name="connsiteY7" fmla="*/ 2576945 h 4583875"/>
              <a:gd name="connsiteX8" fmla="*/ 3301340 w 4140859"/>
              <a:gd name="connsiteY8" fmla="*/ 2588821 h 4583875"/>
              <a:gd name="connsiteX9" fmla="*/ 4037610 w 4140859"/>
              <a:gd name="connsiteY9" fmla="*/ 2778826 h 4583875"/>
              <a:gd name="connsiteX10" fmla="*/ 3920836 w 4140859"/>
              <a:gd name="connsiteY10" fmla="*/ 3438896 h 4583875"/>
              <a:gd name="connsiteX11" fmla="*/ 3681350 w 4140859"/>
              <a:gd name="connsiteY11" fmla="*/ 3966358 h 4583875"/>
              <a:gd name="connsiteX12" fmla="*/ 3146961 w 4140859"/>
              <a:gd name="connsiteY12" fmla="*/ 4429496 h 4583875"/>
              <a:gd name="connsiteX13" fmla="*/ 2648197 w 4140859"/>
              <a:gd name="connsiteY13" fmla="*/ 4572000 h 4583875"/>
              <a:gd name="connsiteX14" fmla="*/ 2232561 w 4140859"/>
              <a:gd name="connsiteY14" fmla="*/ 4500748 h 4583875"/>
              <a:gd name="connsiteX15" fmla="*/ 1698171 w 4140859"/>
              <a:gd name="connsiteY15" fmla="*/ 4108862 h 4583875"/>
              <a:gd name="connsiteX16" fmla="*/ 1389413 w 4140859"/>
              <a:gd name="connsiteY16" fmla="*/ 3396343 h 4583875"/>
              <a:gd name="connsiteX17" fmla="*/ 1033153 w 4140859"/>
              <a:gd name="connsiteY17" fmla="*/ 3598223 h 4583875"/>
              <a:gd name="connsiteX18" fmla="*/ 641267 w 4140859"/>
              <a:gd name="connsiteY18" fmla="*/ 4191990 h 4583875"/>
              <a:gd name="connsiteX19" fmla="*/ 0 w 4140859"/>
              <a:gd name="connsiteY19" fmla="*/ 4500748 h 458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40859" h="4583875">
                <a:moveTo>
                  <a:pt x="3087584" y="0"/>
                </a:moveTo>
                <a:cubicBezTo>
                  <a:pt x="2969820" y="161306"/>
                  <a:pt x="2852057" y="322613"/>
                  <a:pt x="2814452" y="498764"/>
                </a:cubicBezTo>
                <a:cubicBezTo>
                  <a:pt x="2776847" y="674915"/>
                  <a:pt x="2838202" y="892629"/>
                  <a:pt x="2861953" y="1056904"/>
                </a:cubicBezTo>
                <a:cubicBezTo>
                  <a:pt x="2885704" y="1221179"/>
                  <a:pt x="3018311" y="1343890"/>
                  <a:pt x="2956955" y="1484415"/>
                </a:cubicBezTo>
                <a:cubicBezTo>
                  <a:pt x="2895599" y="1624940"/>
                  <a:pt x="2644239" y="1789216"/>
                  <a:pt x="2493818" y="1900052"/>
                </a:cubicBezTo>
                <a:cubicBezTo>
                  <a:pt x="2343397" y="2010889"/>
                  <a:pt x="2125683" y="2062348"/>
                  <a:pt x="2054431" y="2149434"/>
                </a:cubicBezTo>
                <a:cubicBezTo>
                  <a:pt x="1983179" y="2236520"/>
                  <a:pt x="1939636" y="2351314"/>
                  <a:pt x="2066306" y="2422566"/>
                </a:cubicBezTo>
                <a:cubicBezTo>
                  <a:pt x="2192976" y="2493818"/>
                  <a:pt x="2608613" y="2549236"/>
                  <a:pt x="2814452" y="2576945"/>
                </a:cubicBezTo>
                <a:cubicBezTo>
                  <a:pt x="3020291" y="2604654"/>
                  <a:pt x="3097480" y="2555174"/>
                  <a:pt x="3301340" y="2588821"/>
                </a:cubicBezTo>
                <a:cubicBezTo>
                  <a:pt x="3505200" y="2622468"/>
                  <a:pt x="3934361" y="2637147"/>
                  <a:pt x="4037610" y="2778826"/>
                </a:cubicBezTo>
                <a:cubicBezTo>
                  <a:pt x="4140859" y="2920505"/>
                  <a:pt x="3980213" y="3240974"/>
                  <a:pt x="3920836" y="3438896"/>
                </a:cubicBezTo>
                <a:cubicBezTo>
                  <a:pt x="3862448" y="3569524"/>
                  <a:pt x="3810329" y="3801258"/>
                  <a:pt x="3681350" y="3966358"/>
                </a:cubicBezTo>
                <a:cubicBezTo>
                  <a:pt x="3552371" y="4131458"/>
                  <a:pt x="3319153" y="4328556"/>
                  <a:pt x="3146961" y="4429496"/>
                </a:cubicBezTo>
                <a:cubicBezTo>
                  <a:pt x="2974769" y="4530436"/>
                  <a:pt x="2800597" y="4560125"/>
                  <a:pt x="2648197" y="4572000"/>
                </a:cubicBezTo>
                <a:cubicBezTo>
                  <a:pt x="2495797" y="4583875"/>
                  <a:pt x="2390899" y="4577938"/>
                  <a:pt x="2232561" y="4500748"/>
                </a:cubicBezTo>
                <a:cubicBezTo>
                  <a:pt x="2074223" y="4423558"/>
                  <a:pt x="1838696" y="4292929"/>
                  <a:pt x="1698171" y="4108862"/>
                </a:cubicBezTo>
                <a:cubicBezTo>
                  <a:pt x="1557646" y="3924795"/>
                  <a:pt x="1500249" y="3481450"/>
                  <a:pt x="1389413" y="3396343"/>
                </a:cubicBezTo>
                <a:cubicBezTo>
                  <a:pt x="1278577" y="3311237"/>
                  <a:pt x="1157844" y="3465615"/>
                  <a:pt x="1033153" y="3598223"/>
                </a:cubicBezTo>
                <a:cubicBezTo>
                  <a:pt x="908462" y="3730831"/>
                  <a:pt x="813459" y="4041569"/>
                  <a:pt x="641267" y="4191990"/>
                </a:cubicBezTo>
                <a:cubicBezTo>
                  <a:pt x="469075" y="4342411"/>
                  <a:pt x="234537" y="4421579"/>
                  <a:pt x="0" y="4500748"/>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2362200" y="4648200"/>
            <a:ext cx="886691" cy="2382981"/>
          </a:xfrm>
          <a:custGeom>
            <a:avLst/>
            <a:gdLst>
              <a:gd name="connsiteX0" fmla="*/ 886691 w 886691"/>
              <a:gd name="connsiteY0" fmla="*/ 0 h 2382981"/>
              <a:gd name="connsiteX1" fmla="*/ 316676 w 886691"/>
              <a:gd name="connsiteY1" fmla="*/ 249381 h 2382981"/>
              <a:gd name="connsiteX2" fmla="*/ 31668 w 886691"/>
              <a:gd name="connsiteY2" fmla="*/ 985652 h 2382981"/>
              <a:gd name="connsiteX3" fmla="*/ 126671 w 886691"/>
              <a:gd name="connsiteY3" fmla="*/ 1484415 h 2382981"/>
              <a:gd name="connsiteX4" fmla="*/ 364177 w 886691"/>
              <a:gd name="connsiteY4" fmla="*/ 2256311 h 2382981"/>
              <a:gd name="connsiteX5" fmla="*/ 376052 w 886691"/>
              <a:gd name="connsiteY5" fmla="*/ 2244436 h 2382981"/>
              <a:gd name="connsiteX6" fmla="*/ 364177 w 886691"/>
              <a:gd name="connsiteY6" fmla="*/ 2244436 h 2382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6691" h="2382981">
                <a:moveTo>
                  <a:pt x="886691" y="0"/>
                </a:moveTo>
                <a:cubicBezTo>
                  <a:pt x="672935" y="42553"/>
                  <a:pt x="459180" y="85106"/>
                  <a:pt x="316676" y="249381"/>
                </a:cubicBezTo>
                <a:cubicBezTo>
                  <a:pt x="174172" y="413656"/>
                  <a:pt x="63336" y="779813"/>
                  <a:pt x="31668" y="985652"/>
                </a:cubicBezTo>
                <a:cubicBezTo>
                  <a:pt x="0" y="1191491"/>
                  <a:pt x="71253" y="1272639"/>
                  <a:pt x="126671" y="1484415"/>
                </a:cubicBezTo>
                <a:cubicBezTo>
                  <a:pt x="182089" y="1696191"/>
                  <a:pt x="322614" y="2129641"/>
                  <a:pt x="364177" y="2256311"/>
                </a:cubicBezTo>
                <a:cubicBezTo>
                  <a:pt x="405741" y="2382981"/>
                  <a:pt x="376052" y="2246415"/>
                  <a:pt x="376052" y="2244436"/>
                </a:cubicBezTo>
                <a:cubicBezTo>
                  <a:pt x="376052" y="2242457"/>
                  <a:pt x="370114" y="2243446"/>
                  <a:pt x="364177" y="2244436"/>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5201392" y="2856016"/>
            <a:ext cx="1620982" cy="1432955"/>
          </a:xfrm>
          <a:custGeom>
            <a:avLst/>
            <a:gdLst>
              <a:gd name="connsiteX0" fmla="*/ 1246909 w 1620982"/>
              <a:gd name="connsiteY0" fmla="*/ 148441 h 1432955"/>
              <a:gd name="connsiteX1" fmla="*/ 938151 w 1620982"/>
              <a:gd name="connsiteY1" fmla="*/ 53439 h 1432955"/>
              <a:gd name="connsiteX2" fmla="*/ 736270 w 1620982"/>
              <a:gd name="connsiteY2" fmla="*/ 53439 h 1432955"/>
              <a:gd name="connsiteX3" fmla="*/ 427512 w 1620982"/>
              <a:gd name="connsiteY3" fmla="*/ 374072 h 1432955"/>
              <a:gd name="connsiteX4" fmla="*/ 71252 w 1620982"/>
              <a:gd name="connsiteY4" fmla="*/ 682831 h 1432955"/>
              <a:gd name="connsiteX5" fmla="*/ 59377 w 1620982"/>
              <a:gd name="connsiteY5" fmla="*/ 1134093 h 1432955"/>
              <a:gd name="connsiteX6" fmla="*/ 427512 w 1620982"/>
              <a:gd name="connsiteY6" fmla="*/ 1395350 h 1432955"/>
              <a:gd name="connsiteX7" fmla="*/ 795647 w 1620982"/>
              <a:gd name="connsiteY7" fmla="*/ 1359724 h 1432955"/>
              <a:gd name="connsiteX8" fmla="*/ 1056904 w 1620982"/>
              <a:gd name="connsiteY8" fmla="*/ 1039090 h 1432955"/>
              <a:gd name="connsiteX9" fmla="*/ 1353787 w 1620982"/>
              <a:gd name="connsiteY9" fmla="*/ 825335 h 1432955"/>
              <a:gd name="connsiteX10" fmla="*/ 1603169 w 1620982"/>
              <a:gd name="connsiteY10" fmla="*/ 445324 h 1432955"/>
              <a:gd name="connsiteX11" fmla="*/ 1246909 w 1620982"/>
              <a:gd name="connsiteY11" fmla="*/ 148441 h 143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0982" h="1432955">
                <a:moveTo>
                  <a:pt x="1246909" y="148441"/>
                </a:moveTo>
                <a:cubicBezTo>
                  <a:pt x="1136073" y="83127"/>
                  <a:pt x="1023257" y="69273"/>
                  <a:pt x="938151" y="53439"/>
                </a:cubicBezTo>
                <a:cubicBezTo>
                  <a:pt x="853045" y="37605"/>
                  <a:pt x="821376" y="0"/>
                  <a:pt x="736270" y="53439"/>
                </a:cubicBezTo>
                <a:cubicBezTo>
                  <a:pt x="651164" y="106878"/>
                  <a:pt x="538348" y="269173"/>
                  <a:pt x="427512" y="374072"/>
                </a:cubicBezTo>
                <a:cubicBezTo>
                  <a:pt x="316676" y="478971"/>
                  <a:pt x="132608" y="556161"/>
                  <a:pt x="71252" y="682831"/>
                </a:cubicBezTo>
                <a:cubicBezTo>
                  <a:pt x="9896" y="809501"/>
                  <a:pt x="0" y="1015340"/>
                  <a:pt x="59377" y="1134093"/>
                </a:cubicBezTo>
                <a:cubicBezTo>
                  <a:pt x="118754" y="1252846"/>
                  <a:pt x="304800" y="1357745"/>
                  <a:pt x="427512" y="1395350"/>
                </a:cubicBezTo>
                <a:cubicBezTo>
                  <a:pt x="550224" y="1432955"/>
                  <a:pt x="690748" y="1419101"/>
                  <a:pt x="795647" y="1359724"/>
                </a:cubicBezTo>
                <a:cubicBezTo>
                  <a:pt x="900546" y="1300347"/>
                  <a:pt x="963881" y="1128155"/>
                  <a:pt x="1056904" y="1039090"/>
                </a:cubicBezTo>
                <a:cubicBezTo>
                  <a:pt x="1149927" y="950025"/>
                  <a:pt x="1262743" y="924296"/>
                  <a:pt x="1353787" y="825335"/>
                </a:cubicBezTo>
                <a:cubicBezTo>
                  <a:pt x="1444831" y="726374"/>
                  <a:pt x="1620982" y="558140"/>
                  <a:pt x="1603169" y="445324"/>
                </a:cubicBezTo>
                <a:cubicBezTo>
                  <a:pt x="1585356" y="332508"/>
                  <a:pt x="1357745" y="213755"/>
                  <a:pt x="1246909" y="148441"/>
                </a:cubicBezTo>
                <a:close/>
              </a:path>
            </a:pathLst>
          </a:custGeom>
          <a:solidFill>
            <a:srgbClr val="FFFF00">
              <a:alpha val="36000"/>
            </a:srgb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4” or less</a:t>
            </a:r>
            <a:endParaRPr lang="en-US" b="1" dirty="0">
              <a:solidFill>
                <a:schemeClr val="tx1"/>
              </a:solidFill>
            </a:endParaRPr>
          </a:p>
        </p:txBody>
      </p:sp>
      <p:sp>
        <p:nvSpPr>
          <p:cNvPr id="11" name="TextBox 10"/>
          <p:cNvSpPr txBox="1"/>
          <p:nvPr/>
        </p:nvSpPr>
        <p:spPr>
          <a:xfrm>
            <a:off x="3657600" y="685800"/>
            <a:ext cx="1600200" cy="523220"/>
          </a:xfrm>
          <a:prstGeom prst="rect">
            <a:avLst/>
          </a:prstGeom>
          <a:noFill/>
        </p:spPr>
        <p:txBody>
          <a:bodyPr wrap="square" rtlCol="0">
            <a:spAutoFit/>
          </a:bodyPr>
          <a:lstStyle/>
          <a:p>
            <a:r>
              <a:rPr lang="en-US" sz="2800" b="1" dirty="0" smtClean="0"/>
              <a:t>4” or less</a:t>
            </a:r>
            <a:endParaRPr lang="en-US" sz="2000" b="1" dirty="0"/>
          </a:p>
        </p:txBody>
      </p:sp>
      <p:sp>
        <p:nvSpPr>
          <p:cNvPr id="13" name="Freeform 12"/>
          <p:cNvSpPr/>
          <p:nvPr/>
        </p:nvSpPr>
        <p:spPr>
          <a:xfrm>
            <a:off x="1864426" y="142504"/>
            <a:ext cx="4013860" cy="6685808"/>
          </a:xfrm>
          <a:custGeom>
            <a:avLst/>
            <a:gdLst>
              <a:gd name="connsiteX0" fmla="*/ 4013860 w 4013860"/>
              <a:gd name="connsiteY0" fmla="*/ 0 h 6685808"/>
              <a:gd name="connsiteX1" fmla="*/ 3823855 w 4013860"/>
              <a:gd name="connsiteY1" fmla="*/ 451262 h 6685808"/>
              <a:gd name="connsiteX2" fmla="*/ 3847605 w 4013860"/>
              <a:gd name="connsiteY2" fmla="*/ 926275 h 6685808"/>
              <a:gd name="connsiteX3" fmla="*/ 3847605 w 4013860"/>
              <a:gd name="connsiteY3" fmla="*/ 1401288 h 6685808"/>
              <a:gd name="connsiteX4" fmla="*/ 3526971 w 4013860"/>
              <a:gd name="connsiteY4" fmla="*/ 1662545 h 6685808"/>
              <a:gd name="connsiteX5" fmla="*/ 3325091 w 4013860"/>
              <a:gd name="connsiteY5" fmla="*/ 1757548 h 6685808"/>
              <a:gd name="connsiteX6" fmla="*/ 3004457 w 4013860"/>
              <a:gd name="connsiteY6" fmla="*/ 2220686 h 6685808"/>
              <a:gd name="connsiteX7" fmla="*/ 2885704 w 4013860"/>
              <a:gd name="connsiteY7" fmla="*/ 2446317 h 6685808"/>
              <a:gd name="connsiteX8" fmla="*/ 2553195 w 4013860"/>
              <a:gd name="connsiteY8" fmla="*/ 2268187 h 6685808"/>
              <a:gd name="connsiteX9" fmla="*/ 1935678 w 4013860"/>
              <a:gd name="connsiteY9" fmla="*/ 2042556 h 6685808"/>
              <a:gd name="connsiteX10" fmla="*/ 1140031 w 4013860"/>
              <a:gd name="connsiteY10" fmla="*/ 2196935 h 6685808"/>
              <a:gd name="connsiteX11" fmla="*/ 724395 w 4013860"/>
              <a:gd name="connsiteY11" fmla="*/ 2565070 h 6685808"/>
              <a:gd name="connsiteX12" fmla="*/ 95003 w 4013860"/>
              <a:gd name="connsiteY12" fmla="*/ 2956956 h 6685808"/>
              <a:gd name="connsiteX13" fmla="*/ 154379 w 4013860"/>
              <a:gd name="connsiteY13" fmla="*/ 3705101 h 6685808"/>
              <a:gd name="connsiteX14" fmla="*/ 332509 w 4013860"/>
              <a:gd name="connsiteY14" fmla="*/ 4073236 h 6685808"/>
              <a:gd name="connsiteX15" fmla="*/ 558140 w 4013860"/>
              <a:gd name="connsiteY15" fmla="*/ 4358244 h 6685808"/>
              <a:gd name="connsiteX16" fmla="*/ 498764 w 4013860"/>
              <a:gd name="connsiteY16" fmla="*/ 4963886 h 6685808"/>
              <a:gd name="connsiteX17" fmla="*/ 285008 w 4013860"/>
              <a:gd name="connsiteY17" fmla="*/ 5427023 h 6685808"/>
              <a:gd name="connsiteX18" fmla="*/ 59377 w 4013860"/>
              <a:gd name="connsiteY18" fmla="*/ 5937662 h 6685808"/>
              <a:gd name="connsiteX19" fmla="*/ 118753 w 4013860"/>
              <a:gd name="connsiteY19" fmla="*/ 6685808 h 6685808"/>
              <a:gd name="connsiteX20" fmla="*/ 118753 w 4013860"/>
              <a:gd name="connsiteY20" fmla="*/ 6685808 h 668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13860" h="6685808">
                <a:moveTo>
                  <a:pt x="4013860" y="0"/>
                </a:moveTo>
                <a:cubicBezTo>
                  <a:pt x="3932712" y="148441"/>
                  <a:pt x="3851564" y="296883"/>
                  <a:pt x="3823855" y="451262"/>
                </a:cubicBezTo>
                <a:cubicBezTo>
                  <a:pt x="3796146" y="605641"/>
                  <a:pt x="3843647" y="767937"/>
                  <a:pt x="3847605" y="926275"/>
                </a:cubicBezTo>
                <a:cubicBezTo>
                  <a:pt x="3851563" y="1084613"/>
                  <a:pt x="3901044" y="1278576"/>
                  <a:pt x="3847605" y="1401288"/>
                </a:cubicBezTo>
                <a:cubicBezTo>
                  <a:pt x="3794166" y="1524000"/>
                  <a:pt x="3614057" y="1603168"/>
                  <a:pt x="3526971" y="1662545"/>
                </a:cubicBezTo>
                <a:cubicBezTo>
                  <a:pt x="3439885" y="1721922"/>
                  <a:pt x="3412177" y="1664524"/>
                  <a:pt x="3325091" y="1757548"/>
                </a:cubicBezTo>
                <a:cubicBezTo>
                  <a:pt x="3238005" y="1850572"/>
                  <a:pt x="3077688" y="2105891"/>
                  <a:pt x="3004457" y="2220686"/>
                </a:cubicBezTo>
                <a:cubicBezTo>
                  <a:pt x="2931226" y="2335481"/>
                  <a:pt x="2960914" y="2438400"/>
                  <a:pt x="2885704" y="2446317"/>
                </a:cubicBezTo>
                <a:cubicBezTo>
                  <a:pt x="2810494" y="2454234"/>
                  <a:pt x="2711533" y="2335480"/>
                  <a:pt x="2553195" y="2268187"/>
                </a:cubicBezTo>
                <a:cubicBezTo>
                  <a:pt x="2394857" y="2200894"/>
                  <a:pt x="2171205" y="2054431"/>
                  <a:pt x="1935678" y="2042556"/>
                </a:cubicBezTo>
                <a:cubicBezTo>
                  <a:pt x="1700151" y="2030681"/>
                  <a:pt x="1341911" y="2109849"/>
                  <a:pt x="1140031" y="2196935"/>
                </a:cubicBezTo>
                <a:cubicBezTo>
                  <a:pt x="938151" y="2284021"/>
                  <a:pt x="898566" y="2438400"/>
                  <a:pt x="724395" y="2565070"/>
                </a:cubicBezTo>
                <a:cubicBezTo>
                  <a:pt x="550224" y="2691740"/>
                  <a:pt x="190006" y="2766951"/>
                  <a:pt x="95003" y="2956956"/>
                </a:cubicBezTo>
                <a:cubicBezTo>
                  <a:pt x="0" y="3146961"/>
                  <a:pt x="114795" y="3519054"/>
                  <a:pt x="154379" y="3705101"/>
                </a:cubicBezTo>
                <a:cubicBezTo>
                  <a:pt x="193963" y="3891148"/>
                  <a:pt x="265216" y="3964379"/>
                  <a:pt x="332509" y="4073236"/>
                </a:cubicBezTo>
                <a:cubicBezTo>
                  <a:pt x="399802" y="4182093"/>
                  <a:pt x="530431" y="4209802"/>
                  <a:pt x="558140" y="4358244"/>
                </a:cubicBezTo>
                <a:cubicBezTo>
                  <a:pt x="585849" y="4506686"/>
                  <a:pt x="544286" y="4785756"/>
                  <a:pt x="498764" y="4963886"/>
                </a:cubicBezTo>
                <a:cubicBezTo>
                  <a:pt x="453242" y="5142016"/>
                  <a:pt x="358239" y="5264727"/>
                  <a:pt x="285008" y="5427023"/>
                </a:cubicBezTo>
                <a:cubicBezTo>
                  <a:pt x="211777" y="5589319"/>
                  <a:pt x="87086" y="5727865"/>
                  <a:pt x="59377" y="5937662"/>
                </a:cubicBezTo>
                <a:cubicBezTo>
                  <a:pt x="31668" y="6147459"/>
                  <a:pt x="118753" y="6685808"/>
                  <a:pt x="118753" y="6685808"/>
                </a:cubicBezTo>
                <a:lnTo>
                  <a:pt x="118753" y="6685808"/>
                </a:lnTo>
              </a:path>
            </a:pathLst>
          </a:cu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228600" y="4876800"/>
            <a:ext cx="1600200" cy="523220"/>
          </a:xfrm>
          <a:prstGeom prst="rect">
            <a:avLst/>
          </a:prstGeom>
          <a:noFill/>
        </p:spPr>
        <p:txBody>
          <a:bodyPr wrap="square" rtlCol="0">
            <a:spAutoFit/>
          </a:bodyPr>
          <a:lstStyle/>
          <a:p>
            <a:r>
              <a:rPr lang="en-US" sz="2800" b="1" dirty="0" smtClean="0"/>
              <a:t>4” or less</a:t>
            </a:r>
            <a:endParaRPr lang="en-US" sz="2000" b="1" dirty="0"/>
          </a:p>
        </p:txBody>
      </p:sp>
      <p:sp>
        <p:nvSpPr>
          <p:cNvPr id="15" name="TextBox 14"/>
          <p:cNvSpPr txBox="1"/>
          <p:nvPr/>
        </p:nvSpPr>
        <p:spPr>
          <a:xfrm>
            <a:off x="0" y="2438400"/>
            <a:ext cx="1600200" cy="523220"/>
          </a:xfrm>
          <a:prstGeom prst="rect">
            <a:avLst/>
          </a:prstGeom>
          <a:noFill/>
        </p:spPr>
        <p:txBody>
          <a:bodyPr wrap="square" rtlCol="0">
            <a:spAutoFit/>
          </a:bodyPr>
          <a:lstStyle/>
          <a:p>
            <a:r>
              <a:rPr lang="en-US" sz="2800" b="1" dirty="0" smtClean="0"/>
              <a:t>4” or less</a:t>
            </a:r>
            <a:endParaRPr lang="en-US" sz="2000" b="1" dirty="0"/>
          </a:p>
        </p:txBody>
      </p:sp>
      <p:sp>
        <p:nvSpPr>
          <p:cNvPr id="16" name="Freeform 15"/>
          <p:cNvSpPr/>
          <p:nvPr/>
        </p:nvSpPr>
        <p:spPr>
          <a:xfrm>
            <a:off x="3129148" y="2557153"/>
            <a:ext cx="1595252" cy="538348"/>
          </a:xfrm>
          <a:custGeom>
            <a:avLst/>
            <a:gdLst>
              <a:gd name="connsiteX0" fmla="*/ 1573481 w 1595252"/>
              <a:gd name="connsiteY0" fmla="*/ 352302 h 538348"/>
              <a:gd name="connsiteX1" fmla="*/ 1098468 w 1595252"/>
              <a:gd name="connsiteY1" fmla="*/ 221673 h 538348"/>
              <a:gd name="connsiteX2" fmla="*/ 837210 w 1595252"/>
              <a:gd name="connsiteY2" fmla="*/ 91044 h 538348"/>
              <a:gd name="connsiteX3" fmla="*/ 267195 w 1595252"/>
              <a:gd name="connsiteY3" fmla="*/ 19792 h 538348"/>
              <a:gd name="connsiteX4" fmla="*/ 29688 w 1595252"/>
              <a:gd name="connsiteY4" fmla="*/ 209798 h 538348"/>
              <a:gd name="connsiteX5" fmla="*/ 445325 w 1595252"/>
              <a:gd name="connsiteY5" fmla="*/ 352302 h 538348"/>
              <a:gd name="connsiteX6" fmla="*/ 955964 w 1595252"/>
              <a:gd name="connsiteY6" fmla="*/ 482930 h 538348"/>
              <a:gd name="connsiteX7" fmla="*/ 1229096 w 1595252"/>
              <a:gd name="connsiteY7" fmla="*/ 518556 h 538348"/>
              <a:gd name="connsiteX8" fmla="*/ 1573481 w 1595252"/>
              <a:gd name="connsiteY8" fmla="*/ 352302 h 53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5252" h="538348">
                <a:moveTo>
                  <a:pt x="1573481" y="352302"/>
                </a:moveTo>
                <a:cubicBezTo>
                  <a:pt x="1551710" y="302821"/>
                  <a:pt x="1221180" y="265216"/>
                  <a:pt x="1098468" y="221673"/>
                </a:cubicBezTo>
                <a:cubicBezTo>
                  <a:pt x="975756" y="178130"/>
                  <a:pt x="975756" y="124691"/>
                  <a:pt x="837210" y="91044"/>
                </a:cubicBezTo>
                <a:cubicBezTo>
                  <a:pt x="698665" y="57397"/>
                  <a:pt x="401782" y="0"/>
                  <a:pt x="267195" y="19792"/>
                </a:cubicBezTo>
                <a:cubicBezTo>
                  <a:pt x="132608" y="39584"/>
                  <a:pt x="0" y="154380"/>
                  <a:pt x="29688" y="209798"/>
                </a:cubicBezTo>
                <a:cubicBezTo>
                  <a:pt x="59376" y="265216"/>
                  <a:pt x="290946" y="306780"/>
                  <a:pt x="445325" y="352302"/>
                </a:cubicBezTo>
                <a:cubicBezTo>
                  <a:pt x="599704" y="397824"/>
                  <a:pt x="825336" y="455221"/>
                  <a:pt x="955964" y="482930"/>
                </a:cubicBezTo>
                <a:cubicBezTo>
                  <a:pt x="1086592" y="510639"/>
                  <a:pt x="1124197" y="538348"/>
                  <a:pt x="1229096" y="518556"/>
                </a:cubicBezTo>
                <a:cubicBezTo>
                  <a:pt x="1333995" y="498764"/>
                  <a:pt x="1595252" y="401783"/>
                  <a:pt x="1573481" y="352302"/>
                </a:cubicBezTo>
                <a:close/>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276600" y="2590800"/>
            <a:ext cx="1600200" cy="461665"/>
          </a:xfrm>
          <a:prstGeom prst="rect">
            <a:avLst/>
          </a:prstGeom>
          <a:noFill/>
        </p:spPr>
        <p:txBody>
          <a:bodyPr wrap="square" rtlCol="0">
            <a:spAutoFit/>
          </a:bodyPr>
          <a:lstStyle/>
          <a:p>
            <a:r>
              <a:rPr lang="en-US" sz="2400" b="1" dirty="0" smtClean="0"/>
              <a:t>6 to 9”</a:t>
            </a:r>
            <a:endParaRPr lang="en-US" b="1" dirty="0"/>
          </a:p>
        </p:txBody>
      </p:sp>
      <p:sp>
        <p:nvSpPr>
          <p:cNvPr id="20" name="Freeform 19"/>
          <p:cNvSpPr/>
          <p:nvPr/>
        </p:nvSpPr>
        <p:spPr>
          <a:xfrm>
            <a:off x="2630384" y="4504707"/>
            <a:ext cx="4376058" cy="2359231"/>
          </a:xfrm>
          <a:custGeom>
            <a:avLst/>
            <a:gdLst>
              <a:gd name="connsiteX0" fmla="*/ 4376058 w 4376058"/>
              <a:gd name="connsiteY0" fmla="*/ 601683 h 2359231"/>
              <a:gd name="connsiteX1" fmla="*/ 3817917 w 4376058"/>
              <a:gd name="connsiteY1" fmla="*/ 684810 h 2359231"/>
              <a:gd name="connsiteX2" fmla="*/ 3319154 w 4376058"/>
              <a:gd name="connsiteY2" fmla="*/ 779812 h 2359231"/>
              <a:gd name="connsiteX3" fmla="*/ 3010395 w 4376058"/>
              <a:gd name="connsiteY3" fmla="*/ 542306 h 2359231"/>
              <a:gd name="connsiteX4" fmla="*/ 2998520 w 4376058"/>
              <a:gd name="connsiteY4" fmla="*/ 364176 h 2359231"/>
              <a:gd name="connsiteX5" fmla="*/ 2737263 w 4376058"/>
              <a:gd name="connsiteY5" fmla="*/ 269174 h 2359231"/>
              <a:gd name="connsiteX6" fmla="*/ 2381003 w 4376058"/>
              <a:gd name="connsiteY6" fmla="*/ 376051 h 2359231"/>
              <a:gd name="connsiteX7" fmla="*/ 2012868 w 4376058"/>
              <a:gd name="connsiteY7" fmla="*/ 138545 h 2359231"/>
              <a:gd name="connsiteX8" fmla="*/ 1715985 w 4376058"/>
              <a:gd name="connsiteY8" fmla="*/ 19792 h 2359231"/>
              <a:gd name="connsiteX9" fmla="*/ 1383476 w 4376058"/>
              <a:gd name="connsiteY9" fmla="*/ 55418 h 2359231"/>
              <a:gd name="connsiteX10" fmla="*/ 742208 w 4376058"/>
              <a:gd name="connsiteY10" fmla="*/ 352301 h 2359231"/>
              <a:gd name="connsiteX11" fmla="*/ 374073 w 4376058"/>
              <a:gd name="connsiteY11" fmla="*/ 482929 h 2359231"/>
              <a:gd name="connsiteX12" fmla="*/ 112816 w 4376058"/>
              <a:gd name="connsiteY12" fmla="*/ 886690 h 2359231"/>
              <a:gd name="connsiteX13" fmla="*/ 17813 w 4376058"/>
              <a:gd name="connsiteY13" fmla="*/ 1254825 h 2359231"/>
              <a:gd name="connsiteX14" fmla="*/ 219694 w 4376058"/>
              <a:gd name="connsiteY14" fmla="*/ 1741714 h 2359231"/>
              <a:gd name="connsiteX15" fmla="*/ 457200 w 4376058"/>
              <a:gd name="connsiteY15" fmla="*/ 2359231 h 2359231"/>
              <a:gd name="connsiteX16" fmla="*/ 457200 w 4376058"/>
              <a:gd name="connsiteY16" fmla="*/ 2359231 h 235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76058" h="2359231">
                <a:moveTo>
                  <a:pt x="4376058" y="601683"/>
                </a:moveTo>
                <a:lnTo>
                  <a:pt x="3817917" y="684810"/>
                </a:lnTo>
                <a:cubicBezTo>
                  <a:pt x="3641766" y="714498"/>
                  <a:pt x="3453741" y="803563"/>
                  <a:pt x="3319154" y="779812"/>
                </a:cubicBezTo>
                <a:cubicBezTo>
                  <a:pt x="3184567" y="756061"/>
                  <a:pt x="3063834" y="611579"/>
                  <a:pt x="3010395" y="542306"/>
                </a:cubicBezTo>
                <a:cubicBezTo>
                  <a:pt x="2956956" y="473033"/>
                  <a:pt x="3044042" y="409698"/>
                  <a:pt x="2998520" y="364176"/>
                </a:cubicBezTo>
                <a:cubicBezTo>
                  <a:pt x="2952998" y="318654"/>
                  <a:pt x="2840182" y="267195"/>
                  <a:pt x="2737263" y="269174"/>
                </a:cubicBezTo>
                <a:cubicBezTo>
                  <a:pt x="2634344" y="271153"/>
                  <a:pt x="2501735" y="397822"/>
                  <a:pt x="2381003" y="376051"/>
                </a:cubicBezTo>
                <a:cubicBezTo>
                  <a:pt x="2260271" y="354280"/>
                  <a:pt x="2123704" y="197921"/>
                  <a:pt x="2012868" y="138545"/>
                </a:cubicBezTo>
                <a:cubicBezTo>
                  <a:pt x="1902032" y="79169"/>
                  <a:pt x="1820884" y="33646"/>
                  <a:pt x="1715985" y="19792"/>
                </a:cubicBezTo>
                <a:cubicBezTo>
                  <a:pt x="1611086" y="5938"/>
                  <a:pt x="1545772" y="0"/>
                  <a:pt x="1383476" y="55418"/>
                </a:cubicBezTo>
                <a:cubicBezTo>
                  <a:pt x="1221180" y="110836"/>
                  <a:pt x="910442" y="281049"/>
                  <a:pt x="742208" y="352301"/>
                </a:cubicBezTo>
                <a:cubicBezTo>
                  <a:pt x="573974" y="423553"/>
                  <a:pt x="478972" y="393864"/>
                  <a:pt x="374073" y="482929"/>
                </a:cubicBezTo>
                <a:cubicBezTo>
                  <a:pt x="269174" y="571994"/>
                  <a:pt x="172193" y="758041"/>
                  <a:pt x="112816" y="886690"/>
                </a:cubicBezTo>
                <a:cubicBezTo>
                  <a:pt x="53439" y="1015339"/>
                  <a:pt x="0" y="1112321"/>
                  <a:pt x="17813" y="1254825"/>
                </a:cubicBezTo>
                <a:cubicBezTo>
                  <a:pt x="35626" y="1397329"/>
                  <a:pt x="146463" y="1557646"/>
                  <a:pt x="219694" y="1741714"/>
                </a:cubicBezTo>
                <a:cubicBezTo>
                  <a:pt x="292925" y="1925782"/>
                  <a:pt x="457200" y="2359231"/>
                  <a:pt x="457200" y="2359231"/>
                </a:cubicBezTo>
                <a:lnTo>
                  <a:pt x="457200" y="2359231"/>
                </a:ln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p:cNvSpPr txBox="1"/>
          <p:nvPr/>
        </p:nvSpPr>
        <p:spPr>
          <a:xfrm>
            <a:off x="6934200" y="4876800"/>
            <a:ext cx="1600200" cy="461665"/>
          </a:xfrm>
          <a:prstGeom prst="rect">
            <a:avLst/>
          </a:prstGeom>
          <a:solidFill>
            <a:schemeClr val="bg1">
              <a:alpha val="50000"/>
            </a:schemeClr>
          </a:solidFill>
        </p:spPr>
        <p:txBody>
          <a:bodyPr wrap="square" rtlCol="0">
            <a:spAutoFit/>
          </a:bodyPr>
          <a:lstStyle/>
          <a:p>
            <a:r>
              <a:rPr lang="en-US" sz="2400" b="1" dirty="0" smtClean="0"/>
              <a:t>8 inch line</a:t>
            </a:r>
            <a:endParaRPr lang="en-US" b="1" dirty="0"/>
          </a:p>
        </p:txBody>
      </p:sp>
      <p:sp>
        <p:nvSpPr>
          <p:cNvPr id="22" name="Freeform 21"/>
          <p:cNvSpPr/>
          <p:nvPr/>
        </p:nvSpPr>
        <p:spPr>
          <a:xfrm>
            <a:off x="2830286" y="4775860"/>
            <a:ext cx="3487387" cy="2171205"/>
          </a:xfrm>
          <a:custGeom>
            <a:avLst/>
            <a:gdLst>
              <a:gd name="connsiteX0" fmla="*/ 3487387 w 3487387"/>
              <a:gd name="connsiteY0" fmla="*/ 912421 h 2171205"/>
              <a:gd name="connsiteX1" fmla="*/ 3000498 w 3487387"/>
              <a:gd name="connsiteY1" fmla="*/ 829293 h 2171205"/>
              <a:gd name="connsiteX2" fmla="*/ 2549236 w 3487387"/>
              <a:gd name="connsiteY2" fmla="*/ 627413 h 2171205"/>
              <a:gd name="connsiteX3" fmla="*/ 2204852 w 3487387"/>
              <a:gd name="connsiteY3" fmla="*/ 532410 h 2171205"/>
              <a:gd name="connsiteX4" fmla="*/ 1884218 w 3487387"/>
              <a:gd name="connsiteY4" fmla="*/ 342405 h 2171205"/>
              <a:gd name="connsiteX5" fmla="*/ 1527958 w 3487387"/>
              <a:gd name="connsiteY5" fmla="*/ 45522 h 2171205"/>
              <a:gd name="connsiteX6" fmla="*/ 1254826 w 3487387"/>
              <a:gd name="connsiteY6" fmla="*/ 69272 h 2171205"/>
              <a:gd name="connsiteX7" fmla="*/ 827314 w 3487387"/>
              <a:gd name="connsiteY7" fmla="*/ 235527 h 2171205"/>
              <a:gd name="connsiteX8" fmla="*/ 577932 w 3487387"/>
              <a:gd name="connsiteY8" fmla="*/ 615537 h 2171205"/>
              <a:gd name="connsiteX9" fmla="*/ 292924 w 3487387"/>
              <a:gd name="connsiteY9" fmla="*/ 746166 h 2171205"/>
              <a:gd name="connsiteX10" fmla="*/ 43543 w 3487387"/>
              <a:gd name="connsiteY10" fmla="*/ 817418 h 2171205"/>
              <a:gd name="connsiteX11" fmla="*/ 31667 w 3487387"/>
              <a:gd name="connsiteY11" fmla="*/ 1043049 h 2171205"/>
              <a:gd name="connsiteX12" fmla="*/ 150420 w 3487387"/>
              <a:gd name="connsiteY12" fmla="*/ 1375558 h 2171205"/>
              <a:gd name="connsiteX13" fmla="*/ 364176 w 3487387"/>
              <a:gd name="connsiteY13" fmla="*/ 1767444 h 2171205"/>
              <a:gd name="connsiteX14" fmla="*/ 554182 w 3487387"/>
              <a:gd name="connsiteY14" fmla="*/ 2111828 h 2171205"/>
              <a:gd name="connsiteX15" fmla="*/ 577932 w 3487387"/>
              <a:gd name="connsiteY15" fmla="*/ 2123704 h 217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87387" h="2171205">
                <a:moveTo>
                  <a:pt x="3487387" y="912421"/>
                </a:moveTo>
                <a:cubicBezTo>
                  <a:pt x="3322122" y="894607"/>
                  <a:pt x="3156857" y="876794"/>
                  <a:pt x="3000498" y="829293"/>
                </a:cubicBezTo>
                <a:cubicBezTo>
                  <a:pt x="2844139" y="781792"/>
                  <a:pt x="2681844" y="676894"/>
                  <a:pt x="2549236" y="627413"/>
                </a:cubicBezTo>
                <a:cubicBezTo>
                  <a:pt x="2416628" y="577932"/>
                  <a:pt x="2315688" y="579911"/>
                  <a:pt x="2204852" y="532410"/>
                </a:cubicBezTo>
                <a:cubicBezTo>
                  <a:pt x="2094016" y="484909"/>
                  <a:pt x="1997034" y="423553"/>
                  <a:pt x="1884218" y="342405"/>
                </a:cubicBezTo>
                <a:cubicBezTo>
                  <a:pt x="1771402" y="261257"/>
                  <a:pt x="1632857" y="91044"/>
                  <a:pt x="1527958" y="45522"/>
                </a:cubicBezTo>
                <a:cubicBezTo>
                  <a:pt x="1423059" y="0"/>
                  <a:pt x="1371600" y="37605"/>
                  <a:pt x="1254826" y="69272"/>
                </a:cubicBezTo>
                <a:cubicBezTo>
                  <a:pt x="1138052" y="100939"/>
                  <a:pt x="940130" y="144483"/>
                  <a:pt x="827314" y="235527"/>
                </a:cubicBezTo>
                <a:cubicBezTo>
                  <a:pt x="714498" y="326571"/>
                  <a:pt x="666997" y="530431"/>
                  <a:pt x="577932" y="615537"/>
                </a:cubicBezTo>
                <a:cubicBezTo>
                  <a:pt x="488867" y="700643"/>
                  <a:pt x="381989" y="712519"/>
                  <a:pt x="292924" y="746166"/>
                </a:cubicBezTo>
                <a:cubicBezTo>
                  <a:pt x="203859" y="779813"/>
                  <a:pt x="87086" y="767938"/>
                  <a:pt x="43543" y="817418"/>
                </a:cubicBezTo>
                <a:cubicBezTo>
                  <a:pt x="0" y="866898"/>
                  <a:pt x="13854" y="950026"/>
                  <a:pt x="31667" y="1043049"/>
                </a:cubicBezTo>
                <a:cubicBezTo>
                  <a:pt x="49480" y="1136072"/>
                  <a:pt x="95002" y="1254826"/>
                  <a:pt x="150420" y="1375558"/>
                </a:cubicBezTo>
                <a:cubicBezTo>
                  <a:pt x="205838" y="1496291"/>
                  <a:pt x="296882" y="1644732"/>
                  <a:pt x="364176" y="1767444"/>
                </a:cubicBezTo>
                <a:cubicBezTo>
                  <a:pt x="431470" y="1890156"/>
                  <a:pt x="518556" y="2052451"/>
                  <a:pt x="554182" y="2111828"/>
                </a:cubicBezTo>
                <a:cubicBezTo>
                  <a:pt x="589808" y="2171205"/>
                  <a:pt x="583870" y="2147454"/>
                  <a:pt x="577932" y="2123704"/>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p:cNvSpPr txBox="1"/>
          <p:nvPr/>
        </p:nvSpPr>
        <p:spPr>
          <a:xfrm>
            <a:off x="6248400" y="5486400"/>
            <a:ext cx="1752600" cy="461665"/>
          </a:xfrm>
          <a:prstGeom prst="rect">
            <a:avLst/>
          </a:prstGeom>
          <a:solidFill>
            <a:schemeClr val="bg1">
              <a:alpha val="50000"/>
            </a:schemeClr>
          </a:solidFill>
        </p:spPr>
        <p:txBody>
          <a:bodyPr wrap="square" rtlCol="0">
            <a:spAutoFit/>
          </a:bodyPr>
          <a:lstStyle/>
          <a:p>
            <a:r>
              <a:rPr lang="en-US" sz="2400" b="1" dirty="0" smtClean="0"/>
              <a:t>10 inch line</a:t>
            </a:r>
            <a:endParaRPr lang="en-US" b="1" dirty="0"/>
          </a:p>
        </p:txBody>
      </p:sp>
      <p:sp>
        <p:nvSpPr>
          <p:cNvPr id="24" name="TextBox 23"/>
          <p:cNvSpPr txBox="1"/>
          <p:nvPr/>
        </p:nvSpPr>
        <p:spPr>
          <a:xfrm>
            <a:off x="6324600" y="1828800"/>
            <a:ext cx="1600200" cy="461665"/>
          </a:xfrm>
          <a:prstGeom prst="rect">
            <a:avLst/>
          </a:prstGeom>
          <a:solidFill>
            <a:schemeClr val="bg1">
              <a:alpha val="50000"/>
            </a:schemeClr>
          </a:solidFill>
        </p:spPr>
        <p:txBody>
          <a:bodyPr wrap="square" rtlCol="0">
            <a:spAutoFit/>
          </a:bodyPr>
          <a:lstStyle/>
          <a:p>
            <a:r>
              <a:rPr lang="en-US" sz="2400" b="1" dirty="0"/>
              <a:t>6</a:t>
            </a:r>
            <a:r>
              <a:rPr lang="en-US" sz="2400" b="1" dirty="0" smtClean="0"/>
              <a:t>+ inches</a:t>
            </a:r>
            <a:endParaRPr lang="en-US" b="1" dirty="0"/>
          </a:p>
        </p:txBody>
      </p:sp>
      <p:sp>
        <p:nvSpPr>
          <p:cNvPr id="27" name="Freeform 26"/>
          <p:cNvSpPr/>
          <p:nvPr/>
        </p:nvSpPr>
        <p:spPr>
          <a:xfrm>
            <a:off x="3241964" y="5128161"/>
            <a:ext cx="2731324" cy="1771403"/>
          </a:xfrm>
          <a:custGeom>
            <a:avLst/>
            <a:gdLst>
              <a:gd name="connsiteX0" fmla="*/ 2731324 w 2731324"/>
              <a:gd name="connsiteY0" fmla="*/ 1035133 h 1771403"/>
              <a:gd name="connsiteX1" fmla="*/ 2493818 w 2731324"/>
              <a:gd name="connsiteY1" fmla="*/ 785751 h 1771403"/>
              <a:gd name="connsiteX2" fmla="*/ 2042555 w 2731324"/>
              <a:gd name="connsiteY2" fmla="*/ 488868 h 1771403"/>
              <a:gd name="connsiteX3" fmla="*/ 1520041 w 2731324"/>
              <a:gd name="connsiteY3" fmla="*/ 263236 h 1771403"/>
              <a:gd name="connsiteX4" fmla="*/ 1151906 w 2731324"/>
              <a:gd name="connsiteY4" fmla="*/ 25730 h 1771403"/>
              <a:gd name="connsiteX5" fmla="*/ 617517 w 2731324"/>
              <a:gd name="connsiteY5" fmla="*/ 108857 h 1771403"/>
              <a:gd name="connsiteX6" fmla="*/ 332509 w 2731324"/>
              <a:gd name="connsiteY6" fmla="*/ 370114 h 1771403"/>
              <a:gd name="connsiteX7" fmla="*/ 35626 w 2731324"/>
              <a:gd name="connsiteY7" fmla="*/ 643247 h 1771403"/>
              <a:gd name="connsiteX8" fmla="*/ 118753 w 2731324"/>
              <a:gd name="connsiteY8" fmla="*/ 1070758 h 1771403"/>
              <a:gd name="connsiteX9" fmla="*/ 534389 w 2731324"/>
              <a:gd name="connsiteY9" fmla="*/ 1771403 h 1771403"/>
              <a:gd name="connsiteX10" fmla="*/ 534389 w 2731324"/>
              <a:gd name="connsiteY10" fmla="*/ 1771403 h 177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24" h="1771403">
                <a:moveTo>
                  <a:pt x="2731324" y="1035133"/>
                </a:moveTo>
                <a:cubicBezTo>
                  <a:pt x="2669968" y="955964"/>
                  <a:pt x="2608613" y="876795"/>
                  <a:pt x="2493818" y="785751"/>
                </a:cubicBezTo>
                <a:cubicBezTo>
                  <a:pt x="2379023" y="694707"/>
                  <a:pt x="2204851" y="575954"/>
                  <a:pt x="2042555" y="488868"/>
                </a:cubicBezTo>
                <a:cubicBezTo>
                  <a:pt x="1880259" y="401782"/>
                  <a:pt x="1668483" y="340426"/>
                  <a:pt x="1520041" y="263236"/>
                </a:cubicBezTo>
                <a:cubicBezTo>
                  <a:pt x="1371600" y="186046"/>
                  <a:pt x="1302327" y="51460"/>
                  <a:pt x="1151906" y="25730"/>
                </a:cubicBezTo>
                <a:cubicBezTo>
                  <a:pt x="1001485" y="0"/>
                  <a:pt x="754083" y="51460"/>
                  <a:pt x="617517" y="108857"/>
                </a:cubicBezTo>
                <a:cubicBezTo>
                  <a:pt x="480951" y="166254"/>
                  <a:pt x="332509" y="370114"/>
                  <a:pt x="332509" y="370114"/>
                </a:cubicBezTo>
                <a:cubicBezTo>
                  <a:pt x="235527" y="459179"/>
                  <a:pt x="71252" y="526473"/>
                  <a:pt x="35626" y="643247"/>
                </a:cubicBezTo>
                <a:cubicBezTo>
                  <a:pt x="0" y="760021"/>
                  <a:pt x="35626" y="882732"/>
                  <a:pt x="118753" y="1070758"/>
                </a:cubicBezTo>
                <a:cubicBezTo>
                  <a:pt x="201880" y="1258784"/>
                  <a:pt x="534389" y="1771403"/>
                  <a:pt x="534389" y="1771403"/>
                </a:cubicBezTo>
                <a:lnTo>
                  <a:pt x="534389" y="1771403"/>
                </a:ln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a:off x="5867400" y="5943600"/>
            <a:ext cx="1752600" cy="461665"/>
          </a:xfrm>
          <a:prstGeom prst="rect">
            <a:avLst/>
          </a:prstGeom>
          <a:solidFill>
            <a:schemeClr val="bg1">
              <a:alpha val="50000"/>
            </a:schemeClr>
          </a:solidFill>
        </p:spPr>
        <p:txBody>
          <a:bodyPr wrap="square" rtlCol="0">
            <a:spAutoFit/>
          </a:bodyPr>
          <a:lstStyle/>
          <a:p>
            <a:r>
              <a:rPr lang="en-US" sz="2400" b="1" dirty="0" smtClean="0"/>
              <a:t>12 inch line</a:t>
            </a:r>
            <a:endParaRPr lang="en-US" b="1" dirty="0"/>
          </a:p>
        </p:txBody>
      </p:sp>
      <p:sp>
        <p:nvSpPr>
          <p:cNvPr id="29" name="Freeform 28"/>
          <p:cNvSpPr/>
          <p:nvPr/>
        </p:nvSpPr>
        <p:spPr>
          <a:xfrm>
            <a:off x="3614057" y="5579424"/>
            <a:ext cx="1640774" cy="1413163"/>
          </a:xfrm>
          <a:custGeom>
            <a:avLst/>
            <a:gdLst>
              <a:gd name="connsiteX0" fmla="*/ 1611086 w 1640774"/>
              <a:gd name="connsiteY0" fmla="*/ 476992 h 1413163"/>
              <a:gd name="connsiteX1" fmla="*/ 1516083 w 1640774"/>
              <a:gd name="connsiteY1" fmla="*/ 203859 h 1413163"/>
              <a:gd name="connsiteX2" fmla="*/ 981694 w 1640774"/>
              <a:gd name="connsiteY2" fmla="*/ 61355 h 1413163"/>
              <a:gd name="connsiteX3" fmla="*/ 720437 w 1640774"/>
              <a:gd name="connsiteY3" fmla="*/ 1979 h 1413163"/>
              <a:gd name="connsiteX4" fmla="*/ 292925 w 1640774"/>
              <a:gd name="connsiteY4" fmla="*/ 73231 h 1413163"/>
              <a:gd name="connsiteX5" fmla="*/ 19792 w 1640774"/>
              <a:gd name="connsiteY5" fmla="*/ 346363 h 1413163"/>
              <a:gd name="connsiteX6" fmla="*/ 174172 w 1640774"/>
              <a:gd name="connsiteY6" fmla="*/ 904503 h 1413163"/>
              <a:gd name="connsiteX7" fmla="*/ 447304 w 1640774"/>
              <a:gd name="connsiteY7" fmla="*/ 1225137 h 1413163"/>
              <a:gd name="connsiteX8" fmla="*/ 1337953 w 1640774"/>
              <a:gd name="connsiteY8" fmla="*/ 1284514 h 1413163"/>
              <a:gd name="connsiteX9" fmla="*/ 1611086 w 1640774"/>
              <a:gd name="connsiteY9" fmla="*/ 476992 h 1413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0774" h="1413163">
                <a:moveTo>
                  <a:pt x="1611086" y="476992"/>
                </a:moveTo>
                <a:cubicBezTo>
                  <a:pt x="1640774" y="296883"/>
                  <a:pt x="1620982" y="273132"/>
                  <a:pt x="1516083" y="203859"/>
                </a:cubicBezTo>
                <a:cubicBezTo>
                  <a:pt x="1411184" y="134586"/>
                  <a:pt x="1114302" y="95002"/>
                  <a:pt x="981694" y="61355"/>
                </a:cubicBezTo>
                <a:cubicBezTo>
                  <a:pt x="849086" y="27708"/>
                  <a:pt x="835232" y="0"/>
                  <a:pt x="720437" y="1979"/>
                </a:cubicBezTo>
                <a:cubicBezTo>
                  <a:pt x="605642" y="3958"/>
                  <a:pt x="409699" y="15834"/>
                  <a:pt x="292925" y="73231"/>
                </a:cubicBezTo>
                <a:cubicBezTo>
                  <a:pt x="176151" y="130628"/>
                  <a:pt x="39584" y="207818"/>
                  <a:pt x="19792" y="346363"/>
                </a:cubicBezTo>
                <a:cubicBezTo>
                  <a:pt x="0" y="484908"/>
                  <a:pt x="102920" y="758041"/>
                  <a:pt x="174172" y="904503"/>
                </a:cubicBezTo>
                <a:cubicBezTo>
                  <a:pt x="245424" y="1050965"/>
                  <a:pt x="253341" y="1161802"/>
                  <a:pt x="447304" y="1225137"/>
                </a:cubicBezTo>
                <a:cubicBezTo>
                  <a:pt x="641267" y="1288472"/>
                  <a:pt x="1142010" y="1413163"/>
                  <a:pt x="1337953" y="1284514"/>
                </a:cubicBezTo>
                <a:cubicBezTo>
                  <a:pt x="1533896" y="1155865"/>
                  <a:pt x="1581398" y="657101"/>
                  <a:pt x="1611086" y="476992"/>
                </a:cubicBezTo>
                <a:close/>
              </a:path>
            </a:pathLst>
          </a:custGeom>
          <a:solidFill>
            <a:srgbClr val="FF0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733800" y="5867400"/>
            <a:ext cx="1828800" cy="461665"/>
          </a:xfrm>
          <a:prstGeom prst="rect">
            <a:avLst/>
          </a:prstGeom>
          <a:noFill/>
        </p:spPr>
        <p:txBody>
          <a:bodyPr wrap="square" rtlCol="0">
            <a:spAutoFit/>
          </a:bodyPr>
          <a:lstStyle/>
          <a:p>
            <a:r>
              <a:rPr lang="en-US" sz="2400" b="1" dirty="0" smtClean="0"/>
              <a:t>14+ inches</a:t>
            </a:r>
            <a:endParaRPr lang="en-US" b="1" dirty="0"/>
          </a:p>
        </p:txBody>
      </p:sp>
      <p:sp>
        <p:nvSpPr>
          <p:cNvPr id="31" name="TextBox 30"/>
          <p:cNvSpPr txBox="1"/>
          <p:nvPr/>
        </p:nvSpPr>
        <p:spPr>
          <a:xfrm>
            <a:off x="0" y="0"/>
            <a:ext cx="3352800" cy="954107"/>
          </a:xfrm>
          <a:prstGeom prst="rect">
            <a:avLst/>
          </a:prstGeom>
          <a:solidFill>
            <a:schemeClr val="tx2">
              <a:lumMod val="40000"/>
              <a:lumOff val="60000"/>
            </a:schemeClr>
          </a:solidFill>
        </p:spPr>
        <p:txBody>
          <a:bodyPr wrap="square" rtlCol="0">
            <a:spAutoFit/>
          </a:bodyPr>
          <a:lstStyle/>
          <a:p>
            <a:pPr algn="ctr"/>
            <a:r>
              <a:rPr lang="en-US" sz="2800" b="1" dirty="0" smtClean="0"/>
              <a:t>January 18</a:t>
            </a:r>
            <a:r>
              <a:rPr lang="en-US" sz="2800" b="1" baseline="30000" dirty="0" smtClean="0"/>
              <a:t>th</a:t>
            </a:r>
            <a:r>
              <a:rPr lang="en-US" sz="2800" b="1" dirty="0" smtClean="0"/>
              <a:t> 2012 Snowfall Totals</a:t>
            </a:r>
            <a:endParaRPr lang="en-US" sz="2800" b="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5" name="TextBox 4"/>
          <p:cNvSpPr txBox="1"/>
          <p:nvPr/>
        </p:nvSpPr>
        <p:spPr>
          <a:xfrm>
            <a:off x="685800" y="420469"/>
            <a:ext cx="2209800" cy="646331"/>
          </a:xfrm>
          <a:prstGeom prst="rect">
            <a:avLst/>
          </a:prstGeom>
          <a:solidFill>
            <a:schemeClr val="bg1">
              <a:lumMod val="75000"/>
            </a:schemeClr>
          </a:solidFill>
        </p:spPr>
        <p:txBody>
          <a:bodyPr wrap="square" rtlCol="0">
            <a:spAutoFit/>
          </a:bodyPr>
          <a:lstStyle/>
          <a:p>
            <a:pPr algn="ctr"/>
            <a:r>
              <a:rPr lang="en-US" sz="3600" dirty="0" smtClean="0"/>
              <a:t> The Ice!!</a:t>
            </a:r>
            <a:endParaRPr lang="en-US" sz="36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 name="Content Placeholder 21" descr="Terrain Map.bmp"/>
          <p:cNvPicPr>
            <a:picLocks noGrp="1" noChangeAspect="1"/>
          </p:cNvPicPr>
          <p:nvPr>
            <p:ph idx="1"/>
          </p:nvPr>
        </p:nvPicPr>
        <p:blipFill>
          <a:blip r:embed="rId3" cstate="print"/>
          <a:stretch>
            <a:fillRect/>
          </a:stretch>
        </p:blipFill>
        <p:spPr>
          <a:xfrm>
            <a:off x="0" y="0"/>
            <a:ext cx="9144000" cy="6899031"/>
          </a:xfrm>
        </p:spPr>
      </p:pic>
      <p:sp>
        <p:nvSpPr>
          <p:cNvPr id="6" name="TextBox 5"/>
          <p:cNvSpPr txBox="1"/>
          <p:nvPr/>
        </p:nvSpPr>
        <p:spPr>
          <a:xfrm>
            <a:off x="7162800" y="3505200"/>
            <a:ext cx="1295400" cy="369332"/>
          </a:xfrm>
          <a:prstGeom prst="rect">
            <a:avLst/>
          </a:prstGeom>
          <a:noFill/>
        </p:spPr>
        <p:txBody>
          <a:bodyPr wrap="square" rtlCol="0">
            <a:spAutoFit/>
          </a:bodyPr>
          <a:lstStyle/>
          <a:p>
            <a:r>
              <a:rPr lang="en-US" b="1" dirty="0" smtClean="0"/>
              <a:t>0.25 inch</a:t>
            </a:r>
            <a:endParaRPr lang="en-US" b="1" dirty="0"/>
          </a:p>
        </p:txBody>
      </p:sp>
      <p:sp>
        <p:nvSpPr>
          <p:cNvPr id="12" name="Freeform 11"/>
          <p:cNvSpPr/>
          <p:nvPr/>
        </p:nvSpPr>
        <p:spPr>
          <a:xfrm>
            <a:off x="3538537" y="3686175"/>
            <a:ext cx="3567113" cy="3048000"/>
          </a:xfrm>
          <a:custGeom>
            <a:avLst/>
            <a:gdLst>
              <a:gd name="connsiteX0" fmla="*/ 3567113 w 3567113"/>
              <a:gd name="connsiteY0" fmla="*/ 390525 h 3048000"/>
              <a:gd name="connsiteX1" fmla="*/ 3024188 w 3567113"/>
              <a:gd name="connsiteY1" fmla="*/ 9525 h 3048000"/>
              <a:gd name="connsiteX2" fmla="*/ 2347913 w 3567113"/>
              <a:gd name="connsiteY2" fmla="*/ 333375 h 3048000"/>
              <a:gd name="connsiteX3" fmla="*/ 1900238 w 3567113"/>
              <a:gd name="connsiteY3" fmla="*/ 800100 h 3048000"/>
              <a:gd name="connsiteX4" fmla="*/ 633413 w 3567113"/>
              <a:gd name="connsiteY4" fmla="*/ 1295400 h 3048000"/>
              <a:gd name="connsiteX5" fmla="*/ 23813 w 3567113"/>
              <a:gd name="connsiteY5" fmla="*/ 1828800 h 3048000"/>
              <a:gd name="connsiteX6" fmla="*/ 490538 w 3567113"/>
              <a:gd name="connsiteY6" fmla="*/ 2447925 h 3048000"/>
              <a:gd name="connsiteX7" fmla="*/ 928688 w 3567113"/>
              <a:gd name="connsiteY7" fmla="*/ 3048000 h 3048000"/>
              <a:gd name="connsiteX8" fmla="*/ 928688 w 3567113"/>
              <a:gd name="connsiteY8" fmla="*/ 304800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7113" h="3048000">
                <a:moveTo>
                  <a:pt x="3567113" y="390525"/>
                </a:moveTo>
                <a:cubicBezTo>
                  <a:pt x="3397250" y="204787"/>
                  <a:pt x="3227388" y="19050"/>
                  <a:pt x="3024188" y="9525"/>
                </a:cubicBezTo>
                <a:cubicBezTo>
                  <a:pt x="2820988" y="0"/>
                  <a:pt x="2535238" y="201613"/>
                  <a:pt x="2347913" y="333375"/>
                </a:cubicBezTo>
                <a:cubicBezTo>
                  <a:pt x="2160588" y="465137"/>
                  <a:pt x="2185988" y="639763"/>
                  <a:pt x="1900238" y="800100"/>
                </a:cubicBezTo>
                <a:cubicBezTo>
                  <a:pt x="1614488" y="960438"/>
                  <a:pt x="946150" y="1123950"/>
                  <a:pt x="633413" y="1295400"/>
                </a:cubicBezTo>
                <a:cubicBezTo>
                  <a:pt x="320676" y="1466850"/>
                  <a:pt x="47626" y="1636712"/>
                  <a:pt x="23813" y="1828800"/>
                </a:cubicBezTo>
                <a:cubicBezTo>
                  <a:pt x="0" y="2020888"/>
                  <a:pt x="339726" y="2244725"/>
                  <a:pt x="490538" y="2447925"/>
                </a:cubicBezTo>
                <a:cubicBezTo>
                  <a:pt x="641350" y="2651125"/>
                  <a:pt x="928688" y="3048000"/>
                  <a:pt x="928688" y="3048000"/>
                </a:cubicBezTo>
                <a:lnTo>
                  <a:pt x="928688" y="3048000"/>
                </a:ln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3006725" y="3136900"/>
            <a:ext cx="4194175" cy="3692525"/>
          </a:xfrm>
          <a:custGeom>
            <a:avLst/>
            <a:gdLst>
              <a:gd name="connsiteX0" fmla="*/ 4194175 w 4194175"/>
              <a:gd name="connsiteY0" fmla="*/ 492125 h 3692525"/>
              <a:gd name="connsiteX1" fmla="*/ 3556000 w 4194175"/>
              <a:gd name="connsiteY1" fmla="*/ 120650 h 3692525"/>
              <a:gd name="connsiteX2" fmla="*/ 2813050 w 4194175"/>
              <a:gd name="connsiteY2" fmla="*/ 130175 h 3692525"/>
              <a:gd name="connsiteX3" fmla="*/ 2146300 w 4194175"/>
              <a:gd name="connsiteY3" fmla="*/ 901700 h 3692525"/>
              <a:gd name="connsiteX4" fmla="*/ 536575 w 4194175"/>
              <a:gd name="connsiteY4" fmla="*/ 1616075 h 3692525"/>
              <a:gd name="connsiteX5" fmla="*/ 60325 w 4194175"/>
              <a:gd name="connsiteY5" fmla="*/ 2054225 h 3692525"/>
              <a:gd name="connsiteX6" fmla="*/ 174625 w 4194175"/>
              <a:gd name="connsiteY6" fmla="*/ 2759075 h 3692525"/>
              <a:gd name="connsiteX7" fmla="*/ 679450 w 4194175"/>
              <a:gd name="connsiteY7" fmla="*/ 3140075 h 3692525"/>
              <a:gd name="connsiteX8" fmla="*/ 1031875 w 4194175"/>
              <a:gd name="connsiteY8" fmla="*/ 3692525 h 3692525"/>
              <a:gd name="connsiteX9" fmla="*/ 1031875 w 4194175"/>
              <a:gd name="connsiteY9" fmla="*/ 3692525 h 369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4175" h="3692525">
                <a:moveTo>
                  <a:pt x="4194175" y="492125"/>
                </a:moveTo>
                <a:cubicBezTo>
                  <a:pt x="3990181" y="336550"/>
                  <a:pt x="3786188" y="180975"/>
                  <a:pt x="3556000" y="120650"/>
                </a:cubicBezTo>
                <a:cubicBezTo>
                  <a:pt x="3325813" y="60325"/>
                  <a:pt x="3048000" y="0"/>
                  <a:pt x="2813050" y="130175"/>
                </a:cubicBezTo>
                <a:cubicBezTo>
                  <a:pt x="2578100" y="260350"/>
                  <a:pt x="2525712" y="654050"/>
                  <a:pt x="2146300" y="901700"/>
                </a:cubicBezTo>
                <a:cubicBezTo>
                  <a:pt x="1766888" y="1149350"/>
                  <a:pt x="884237" y="1423988"/>
                  <a:pt x="536575" y="1616075"/>
                </a:cubicBezTo>
                <a:cubicBezTo>
                  <a:pt x="188913" y="1808162"/>
                  <a:pt x="120650" y="1863725"/>
                  <a:pt x="60325" y="2054225"/>
                </a:cubicBezTo>
                <a:cubicBezTo>
                  <a:pt x="0" y="2244725"/>
                  <a:pt x="71438" y="2578100"/>
                  <a:pt x="174625" y="2759075"/>
                </a:cubicBezTo>
                <a:cubicBezTo>
                  <a:pt x="277812" y="2940050"/>
                  <a:pt x="536575" y="2984500"/>
                  <a:pt x="679450" y="3140075"/>
                </a:cubicBezTo>
                <a:cubicBezTo>
                  <a:pt x="822325" y="3295650"/>
                  <a:pt x="1031875" y="3692525"/>
                  <a:pt x="1031875" y="3692525"/>
                </a:cubicBezTo>
                <a:lnTo>
                  <a:pt x="1031875" y="3692525"/>
                </a:ln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7086600" y="3962400"/>
            <a:ext cx="1219200" cy="369332"/>
          </a:xfrm>
          <a:prstGeom prst="rect">
            <a:avLst/>
          </a:prstGeom>
          <a:noFill/>
        </p:spPr>
        <p:txBody>
          <a:bodyPr wrap="square" rtlCol="0">
            <a:spAutoFit/>
          </a:bodyPr>
          <a:lstStyle/>
          <a:p>
            <a:r>
              <a:rPr lang="en-US" b="1" dirty="0" smtClean="0"/>
              <a:t>0.50 inch</a:t>
            </a:r>
            <a:endParaRPr lang="en-US" b="1" dirty="0"/>
          </a:p>
        </p:txBody>
      </p:sp>
      <p:sp>
        <p:nvSpPr>
          <p:cNvPr id="18" name="Freeform 17"/>
          <p:cNvSpPr/>
          <p:nvPr/>
        </p:nvSpPr>
        <p:spPr>
          <a:xfrm>
            <a:off x="4657298" y="4015853"/>
            <a:ext cx="2502090" cy="2690884"/>
          </a:xfrm>
          <a:custGeom>
            <a:avLst/>
            <a:gdLst>
              <a:gd name="connsiteX0" fmla="*/ 2384947 w 2502090"/>
              <a:gd name="connsiteY0" fmla="*/ 276368 h 2690884"/>
              <a:gd name="connsiteX1" fmla="*/ 2030105 w 2502090"/>
              <a:gd name="connsiteY1" fmla="*/ 23884 h 2690884"/>
              <a:gd name="connsiteX2" fmla="*/ 1647968 w 2502090"/>
              <a:gd name="connsiteY2" fmla="*/ 133066 h 2690884"/>
              <a:gd name="connsiteX3" fmla="*/ 1518314 w 2502090"/>
              <a:gd name="connsiteY3" fmla="*/ 440141 h 2690884"/>
              <a:gd name="connsiteX4" fmla="*/ 1231711 w 2502090"/>
              <a:gd name="connsiteY4" fmla="*/ 706272 h 2690884"/>
              <a:gd name="connsiteX5" fmla="*/ 917812 w 2502090"/>
              <a:gd name="connsiteY5" fmla="*/ 904165 h 2690884"/>
              <a:gd name="connsiteX6" fmla="*/ 856398 w 2502090"/>
              <a:gd name="connsiteY6" fmla="*/ 1518314 h 2690884"/>
              <a:gd name="connsiteX7" fmla="*/ 685801 w 2502090"/>
              <a:gd name="connsiteY7" fmla="*/ 1777622 h 2690884"/>
              <a:gd name="connsiteX8" fmla="*/ 78475 w 2502090"/>
              <a:gd name="connsiteY8" fmla="*/ 2118816 h 2690884"/>
              <a:gd name="connsiteX9" fmla="*/ 214953 w 2502090"/>
              <a:gd name="connsiteY9" fmla="*/ 2610135 h 2690884"/>
              <a:gd name="connsiteX10" fmla="*/ 542499 w 2502090"/>
              <a:gd name="connsiteY10" fmla="*/ 2603311 h 2690884"/>
              <a:gd name="connsiteX11" fmla="*/ 733568 w 2502090"/>
              <a:gd name="connsiteY11" fmla="*/ 2364475 h 2690884"/>
              <a:gd name="connsiteX12" fmla="*/ 1327245 w 2502090"/>
              <a:gd name="connsiteY12" fmla="*/ 2330356 h 2690884"/>
              <a:gd name="connsiteX13" fmla="*/ 1613848 w 2502090"/>
              <a:gd name="connsiteY13" fmla="*/ 2248469 h 2690884"/>
              <a:gd name="connsiteX14" fmla="*/ 1736678 w 2502090"/>
              <a:gd name="connsiteY14" fmla="*/ 1866332 h 2690884"/>
              <a:gd name="connsiteX15" fmla="*/ 1839036 w 2502090"/>
              <a:gd name="connsiteY15" fmla="*/ 1525138 h 2690884"/>
              <a:gd name="connsiteX16" fmla="*/ 2255293 w 2502090"/>
              <a:gd name="connsiteY16" fmla="*/ 1156648 h 2690884"/>
              <a:gd name="connsiteX17" fmla="*/ 2480481 w 2502090"/>
              <a:gd name="connsiteY17" fmla="*/ 699448 h 2690884"/>
              <a:gd name="connsiteX18" fmla="*/ 2384947 w 2502090"/>
              <a:gd name="connsiteY18" fmla="*/ 276368 h 269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02090" h="2690884">
                <a:moveTo>
                  <a:pt x="2384947" y="276368"/>
                </a:moveTo>
                <a:cubicBezTo>
                  <a:pt x="2309884" y="163774"/>
                  <a:pt x="2152935" y="47768"/>
                  <a:pt x="2030105" y="23884"/>
                </a:cubicBezTo>
                <a:cubicBezTo>
                  <a:pt x="1907275" y="0"/>
                  <a:pt x="1733266" y="63690"/>
                  <a:pt x="1647968" y="133066"/>
                </a:cubicBezTo>
                <a:cubicBezTo>
                  <a:pt x="1562670" y="202442"/>
                  <a:pt x="1587690" y="344607"/>
                  <a:pt x="1518314" y="440141"/>
                </a:cubicBezTo>
                <a:cubicBezTo>
                  <a:pt x="1448938" y="535675"/>
                  <a:pt x="1331795" y="628935"/>
                  <a:pt x="1231711" y="706272"/>
                </a:cubicBezTo>
                <a:cubicBezTo>
                  <a:pt x="1131627" y="783609"/>
                  <a:pt x="980364" y="768825"/>
                  <a:pt x="917812" y="904165"/>
                </a:cubicBezTo>
                <a:cubicBezTo>
                  <a:pt x="855260" y="1039505"/>
                  <a:pt x="895067" y="1372738"/>
                  <a:pt x="856398" y="1518314"/>
                </a:cubicBezTo>
                <a:cubicBezTo>
                  <a:pt x="817729" y="1663890"/>
                  <a:pt x="815455" y="1677538"/>
                  <a:pt x="685801" y="1777622"/>
                </a:cubicBezTo>
                <a:cubicBezTo>
                  <a:pt x="556147" y="1877706"/>
                  <a:pt x="156950" y="1980064"/>
                  <a:pt x="78475" y="2118816"/>
                </a:cubicBezTo>
                <a:cubicBezTo>
                  <a:pt x="0" y="2257568"/>
                  <a:pt x="137616" y="2529386"/>
                  <a:pt x="214953" y="2610135"/>
                </a:cubicBezTo>
                <a:cubicBezTo>
                  <a:pt x="292290" y="2690884"/>
                  <a:pt x="456063" y="2644254"/>
                  <a:pt x="542499" y="2603311"/>
                </a:cubicBezTo>
                <a:cubicBezTo>
                  <a:pt x="628935" y="2562368"/>
                  <a:pt x="602777" y="2409968"/>
                  <a:pt x="733568" y="2364475"/>
                </a:cubicBezTo>
                <a:cubicBezTo>
                  <a:pt x="864359" y="2318983"/>
                  <a:pt x="1180532" y="2349690"/>
                  <a:pt x="1327245" y="2330356"/>
                </a:cubicBezTo>
                <a:cubicBezTo>
                  <a:pt x="1473958" y="2311022"/>
                  <a:pt x="1545609" y="2325806"/>
                  <a:pt x="1613848" y="2248469"/>
                </a:cubicBezTo>
                <a:cubicBezTo>
                  <a:pt x="1682087" y="2171132"/>
                  <a:pt x="1699147" y="1986887"/>
                  <a:pt x="1736678" y="1866332"/>
                </a:cubicBezTo>
                <a:cubicBezTo>
                  <a:pt x="1774209" y="1745777"/>
                  <a:pt x="1752600" y="1643419"/>
                  <a:pt x="1839036" y="1525138"/>
                </a:cubicBezTo>
                <a:cubicBezTo>
                  <a:pt x="1925472" y="1406857"/>
                  <a:pt x="2148386" y="1294263"/>
                  <a:pt x="2255293" y="1156648"/>
                </a:cubicBezTo>
                <a:cubicBezTo>
                  <a:pt x="2362201" y="1019033"/>
                  <a:pt x="2458872" y="847299"/>
                  <a:pt x="2480481" y="699448"/>
                </a:cubicBezTo>
                <a:cubicBezTo>
                  <a:pt x="2502090" y="551597"/>
                  <a:pt x="2460010" y="388962"/>
                  <a:pt x="2384947" y="276368"/>
                </a:cubicBezTo>
                <a:close/>
              </a:path>
            </a:pathLst>
          </a:custGeom>
          <a:solidFill>
            <a:srgbClr val="FF0000">
              <a:alpha val="2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5708176" y="4148919"/>
            <a:ext cx="1147549" cy="1064526"/>
          </a:xfrm>
          <a:custGeom>
            <a:avLst/>
            <a:gdLst>
              <a:gd name="connsiteX0" fmla="*/ 956480 w 1152098"/>
              <a:gd name="connsiteY0" fmla="*/ 6824 h 1064526"/>
              <a:gd name="connsiteX1" fmla="*/ 799531 w 1152098"/>
              <a:gd name="connsiteY1" fmla="*/ 47768 h 1064526"/>
              <a:gd name="connsiteX2" fmla="*/ 676701 w 1152098"/>
              <a:gd name="connsiteY2" fmla="*/ 259308 h 1064526"/>
              <a:gd name="connsiteX3" fmla="*/ 567519 w 1152098"/>
              <a:gd name="connsiteY3" fmla="*/ 491320 h 1064526"/>
              <a:gd name="connsiteX4" fmla="*/ 308212 w 1152098"/>
              <a:gd name="connsiteY4" fmla="*/ 675565 h 1064526"/>
              <a:gd name="connsiteX5" fmla="*/ 76200 w 1152098"/>
              <a:gd name="connsiteY5" fmla="*/ 791571 h 1064526"/>
              <a:gd name="connsiteX6" fmla="*/ 48904 w 1152098"/>
              <a:gd name="connsiteY6" fmla="*/ 825690 h 1064526"/>
              <a:gd name="connsiteX7" fmla="*/ 21609 w 1152098"/>
              <a:gd name="connsiteY7" fmla="*/ 962168 h 1064526"/>
              <a:gd name="connsiteX8" fmla="*/ 178558 w 1152098"/>
              <a:gd name="connsiteY8" fmla="*/ 1057702 h 1064526"/>
              <a:gd name="connsiteX9" fmla="*/ 553872 w 1152098"/>
              <a:gd name="connsiteY9" fmla="*/ 921224 h 1064526"/>
              <a:gd name="connsiteX10" fmla="*/ 744940 w 1152098"/>
              <a:gd name="connsiteY10" fmla="*/ 580030 h 1064526"/>
              <a:gd name="connsiteX11" fmla="*/ 1011072 w 1152098"/>
              <a:gd name="connsiteY11" fmla="*/ 354842 h 1064526"/>
              <a:gd name="connsiteX12" fmla="*/ 1140725 w 1152098"/>
              <a:gd name="connsiteY12" fmla="*/ 88711 h 1064526"/>
              <a:gd name="connsiteX13" fmla="*/ 956480 w 1152098"/>
              <a:gd name="connsiteY13" fmla="*/ 6824 h 1064526"/>
              <a:gd name="connsiteX0" fmla="*/ 951931 w 1147549"/>
              <a:gd name="connsiteY0" fmla="*/ 6824 h 1064526"/>
              <a:gd name="connsiteX1" fmla="*/ 794982 w 1147549"/>
              <a:gd name="connsiteY1" fmla="*/ 47768 h 1064526"/>
              <a:gd name="connsiteX2" fmla="*/ 672152 w 1147549"/>
              <a:gd name="connsiteY2" fmla="*/ 259308 h 1064526"/>
              <a:gd name="connsiteX3" fmla="*/ 562970 w 1147549"/>
              <a:gd name="connsiteY3" fmla="*/ 491320 h 1064526"/>
              <a:gd name="connsiteX4" fmla="*/ 303663 w 1147549"/>
              <a:gd name="connsiteY4" fmla="*/ 675565 h 1064526"/>
              <a:gd name="connsiteX5" fmla="*/ 71651 w 1147549"/>
              <a:gd name="connsiteY5" fmla="*/ 791571 h 1064526"/>
              <a:gd name="connsiteX6" fmla="*/ 17060 w 1147549"/>
              <a:gd name="connsiteY6" fmla="*/ 962168 h 1064526"/>
              <a:gd name="connsiteX7" fmla="*/ 174009 w 1147549"/>
              <a:gd name="connsiteY7" fmla="*/ 1057702 h 1064526"/>
              <a:gd name="connsiteX8" fmla="*/ 549323 w 1147549"/>
              <a:gd name="connsiteY8" fmla="*/ 921224 h 1064526"/>
              <a:gd name="connsiteX9" fmla="*/ 740391 w 1147549"/>
              <a:gd name="connsiteY9" fmla="*/ 580030 h 1064526"/>
              <a:gd name="connsiteX10" fmla="*/ 1006523 w 1147549"/>
              <a:gd name="connsiteY10" fmla="*/ 354842 h 1064526"/>
              <a:gd name="connsiteX11" fmla="*/ 1136176 w 1147549"/>
              <a:gd name="connsiteY11" fmla="*/ 88711 h 1064526"/>
              <a:gd name="connsiteX12" fmla="*/ 951931 w 1147549"/>
              <a:gd name="connsiteY12" fmla="*/ 6824 h 106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7549" h="1064526">
                <a:moveTo>
                  <a:pt x="951931" y="6824"/>
                </a:moveTo>
                <a:cubicBezTo>
                  <a:pt x="895065" y="0"/>
                  <a:pt x="841612" y="5687"/>
                  <a:pt x="794982" y="47768"/>
                </a:cubicBezTo>
                <a:cubicBezTo>
                  <a:pt x="748352" y="89849"/>
                  <a:pt x="710821" y="185383"/>
                  <a:pt x="672152" y="259308"/>
                </a:cubicBezTo>
                <a:cubicBezTo>
                  <a:pt x="633483" y="333233"/>
                  <a:pt x="624385" y="421944"/>
                  <a:pt x="562970" y="491320"/>
                </a:cubicBezTo>
                <a:cubicBezTo>
                  <a:pt x="501555" y="560696"/>
                  <a:pt x="385549" y="625523"/>
                  <a:pt x="303663" y="675565"/>
                </a:cubicBezTo>
                <a:cubicBezTo>
                  <a:pt x="221777" y="725607"/>
                  <a:pt x="119418" y="743804"/>
                  <a:pt x="71651" y="791571"/>
                </a:cubicBezTo>
                <a:cubicBezTo>
                  <a:pt x="23884" y="839338"/>
                  <a:pt x="0" y="917813"/>
                  <a:pt x="17060" y="962168"/>
                </a:cubicBezTo>
                <a:cubicBezTo>
                  <a:pt x="34120" y="1006523"/>
                  <a:pt x="85299" y="1064526"/>
                  <a:pt x="174009" y="1057702"/>
                </a:cubicBezTo>
                <a:cubicBezTo>
                  <a:pt x="262720" y="1050878"/>
                  <a:pt x="454926" y="1000836"/>
                  <a:pt x="549323" y="921224"/>
                </a:cubicBezTo>
                <a:cubicBezTo>
                  <a:pt x="643720" y="841612"/>
                  <a:pt x="664191" y="674427"/>
                  <a:pt x="740391" y="580030"/>
                </a:cubicBezTo>
                <a:cubicBezTo>
                  <a:pt x="816591" y="485633"/>
                  <a:pt x="940559" y="436728"/>
                  <a:pt x="1006523" y="354842"/>
                </a:cubicBezTo>
                <a:cubicBezTo>
                  <a:pt x="1072487" y="272956"/>
                  <a:pt x="1147549" y="147851"/>
                  <a:pt x="1136176" y="88711"/>
                </a:cubicBezTo>
                <a:cubicBezTo>
                  <a:pt x="1124803" y="29571"/>
                  <a:pt x="1008797" y="13648"/>
                  <a:pt x="951931" y="6824"/>
                </a:cubicBezTo>
                <a:close/>
              </a:path>
            </a:pathLst>
          </a:custGeom>
          <a:solidFill>
            <a:srgbClr val="7030A0">
              <a:alpha val="7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4899728" y="6160736"/>
            <a:ext cx="346609" cy="388418"/>
          </a:xfrm>
          <a:custGeom>
            <a:avLst/>
            <a:gdLst>
              <a:gd name="connsiteX0" fmla="*/ 133518 w 346609"/>
              <a:gd name="connsiteY0" fmla="*/ 5395 h 388418"/>
              <a:gd name="connsiteX1" fmla="*/ 20230 w 346609"/>
              <a:gd name="connsiteY1" fmla="*/ 70131 h 388418"/>
              <a:gd name="connsiteX2" fmla="*/ 12137 w 346609"/>
              <a:gd name="connsiteY2" fmla="*/ 199604 h 388418"/>
              <a:gd name="connsiteX3" fmla="*/ 76874 w 346609"/>
              <a:gd name="connsiteY3" fmla="*/ 353352 h 388418"/>
              <a:gd name="connsiteX4" fmla="*/ 230622 w 346609"/>
              <a:gd name="connsiteY4" fmla="*/ 361445 h 388418"/>
              <a:gd name="connsiteX5" fmla="*/ 335819 w 346609"/>
              <a:gd name="connsiteY5" fmla="*/ 191512 h 388418"/>
              <a:gd name="connsiteX6" fmla="*/ 295359 w 346609"/>
              <a:gd name="connsiteY6" fmla="*/ 37763 h 388418"/>
              <a:gd name="connsiteX7" fmla="*/ 133518 w 346609"/>
              <a:gd name="connsiteY7" fmla="*/ 5395 h 38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609" h="388418">
                <a:moveTo>
                  <a:pt x="133518" y="5395"/>
                </a:moveTo>
                <a:cubicBezTo>
                  <a:pt x="87663" y="10790"/>
                  <a:pt x="40460" y="37763"/>
                  <a:pt x="20230" y="70131"/>
                </a:cubicBezTo>
                <a:cubicBezTo>
                  <a:pt x="0" y="102499"/>
                  <a:pt x="2696" y="152401"/>
                  <a:pt x="12137" y="199604"/>
                </a:cubicBezTo>
                <a:cubicBezTo>
                  <a:pt x="21578" y="246808"/>
                  <a:pt x="40460" y="326379"/>
                  <a:pt x="76874" y="353352"/>
                </a:cubicBezTo>
                <a:cubicBezTo>
                  <a:pt x="113288" y="380325"/>
                  <a:pt x="187465" y="388418"/>
                  <a:pt x="230622" y="361445"/>
                </a:cubicBezTo>
                <a:cubicBezTo>
                  <a:pt x="273779" y="334472"/>
                  <a:pt x="325029" y="245459"/>
                  <a:pt x="335819" y="191512"/>
                </a:cubicBezTo>
                <a:cubicBezTo>
                  <a:pt x="346609" y="137565"/>
                  <a:pt x="329076" y="67434"/>
                  <a:pt x="295359" y="37763"/>
                </a:cubicBezTo>
                <a:cubicBezTo>
                  <a:pt x="261642" y="8092"/>
                  <a:pt x="179373" y="0"/>
                  <a:pt x="133518" y="5395"/>
                </a:cubicBezTo>
                <a:close/>
              </a:path>
            </a:pathLst>
          </a:custGeom>
          <a:solidFill>
            <a:srgbClr val="7030A0">
              <a:alpha val="7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620000" y="4343400"/>
            <a:ext cx="1143000" cy="369332"/>
          </a:xfrm>
          <a:prstGeom prst="rect">
            <a:avLst/>
          </a:prstGeom>
          <a:noFill/>
        </p:spPr>
        <p:txBody>
          <a:bodyPr wrap="square" rtlCol="0">
            <a:spAutoFit/>
          </a:bodyPr>
          <a:lstStyle/>
          <a:p>
            <a:r>
              <a:rPr lang="en-US" b="1" dirty="0" smtClean="0"/>
              <a:t>0.75 inch</a:t>
            </a:r>
            <a:endParaRPr lang="en-US" b="1" dirty="0"/>
          </a:p>
        </p:txBody>
      </p:sp>
      <p:cxnSp>
        <p:nvCxnSpPr>
          <p:cNvPr id="23" name="Elbow Connector 22"/>
          <p:cNvCxnSpPr/>
          <p:nvPr/>
        </p:nvCxnSpPr>
        <p:spPr>
          <a:xfrm rot="5400000">
            <a:off x="7595116" y="4215884"/>
            <a:ext cx="164068" cy="1028700"/>
          </a:xfrm>
          <a:prstGeom prst="bentConnector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7010400" y="5257800"/>
            <a:ext cx="1600200" cy="369332"/>
          </a:xfrm>
          <a:prstGeom prst="rect">
            <a:avLst/>
          </a:prstGeom>
          <a:noFill/>
        </p:spPr>
        <p:txBody>
          <a:bodyPr wrap="square" rtlCol="0">
            <a:spAutoFit/>
          </a:bodyPr>
          <a:lstStyle/>
          <a:p>
            <a:r>
              <a:rPr lang="en-US" b="1" dirty="0" smtClean="0"/>
              <a:t>1.00+ inches</a:t>
            </a:r>
            <a:endParaRPr lang="en-US" b="1" dirty="0"/>
          </a:p>
        </p:txBody>
      </p:sp>
      <p:cxnSp>
        <p:nvCxnSpPr>
          <p:cNvPr id="44" name="Straight Arrow Connector 43"/>
          <p:cNvCxnSpPr>
            <a:stCxn id="42" idx="1"/>
          </p:cNvCxnSpPr>
          <p:nvPr/>
        </p:nvCxnSpPr>
        <p:spPr>
          <a:xfrm flipH="1" flipV="1">
            <a:off x="6477000" y="4800600"/>
            <a:ext cx="533400" cy="64186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5257800" y="5486400"/>
            <a:ext cx="1752600" cy="685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0" y="0"/>
            <a:ext cx="9144000" cy="707886"/>
          </a:xfrm>
          <a:prstGeom prst="rect">
            <a:avLst/>
          </a:prstGeom>
          <a:solidFill>
            <a:schemeClr val="tx2">
              <a:lumMod val="40000"/>
              <a:lumOff val="60000"/>
            </a:schemeClr>
          </a:solidFill>
        </p:spPr>
        <p:txBody>
          <a:bodyPr wrap="square" rtlCol="0">
            <a:spAutoFit/>
          </a:bodyPr>
          <a:lstStyle/>
          <a:p>
            <a:pPr algn="ctr"/>
            <a:r>
              <a:rPr lang="en-US" sz="2000" b="1" dirty="0" smtClean="0"/>
              <a:t>Approximate Freezing Rain/Drizzle Accumulation from the evening of January 18</a:t>
            </a:r>
            <a:r>
              <a:rPr lang="en-US" sz="2000" b="1" baseline="30000" dirty="0" smtClean="0"/>
              <a:t>th</a:t>
            </a:r>
            <a:r>
              <a:rPr lang="en-US" sz="2000" b="1" dirty="0" smtClean="0"/>
              <a:t> through the afternoon of January 19th</a:t>
            </a:r>
            <a:endParaRPr lang="en-US" sz="2000" b="1" dirty="0"/>
          </a:p>
        </p:txBody>
      </p:sp>
      <p:sp>
        <p:nvSpPr>
          <p:cNvPr id="4" name="Rectangle 3"/>
          <p:cNvSpPr/>
          <p:nvPr/>
        </p:nvSpPr>
        <p:spPr>
          <a:xfrm>
            <a:off x="0" y="685800"/>
            <a:ext cx="838200" cy="62484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B0F0"/>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defRPr/>
            </a:pPr>
            <a:r>
              <a:rPr lang="en-US" smtClean="0"/>
              <a:t>Who We Are</a:t>
            </a:r>
          </a:p>
        </p:txBody>
      </p:sp>
      <p:graphicFrame>
        <p:nvGraphicFramePr>
          <p:cNvPr id="3074" name="Object 4"/>
          <p:cNvGraphicFramePr>
            <a:graphicFrameLocks noChangeAspect="1"/>
          </p:cNvGraphicFramePr>
          <p:nvPr>
            <p:ph idx="1"/>
          </p:nvPr>
        </p:nvGraphicFramePr>
        <p:xfrm>
          <a:off x="873125" y="1524000"/>
          <a:ext cx="7473950" cy="4648200"/>
        </p:xfrm>
        <a:graphic>
          <a:graphicData uri="http://schemas.openxmlformats.org/presentationml/2006/ole">
            <p:oleObj spid="_x0000_s3074" name="Drawing" r:id="rId3" imgW="8591400" imgH="5343480" progId="">
              <p:embed/>
            </p:oleObj>
          </a:graphicData>
        </a:graphic>
      </p:graphicFrame>
      <p:sp>
        <p:nvSpPr>
          <p:cNvPr id="3076" name="Rectangle 6"/>
          <p:cNvSpPr>
            <a:spLocks noChangeArrowheads="1"/>
          </p:cNvSpPr>
          <p:nvPr/>
        </p:nvSpPr>
        <p:spPr bwMode="auto">
          <a:xfrm>
            <a:off x="0" y="6461125"/>
            <a:ext cx="3902075" cy="396875"/>
          </a:xfrm>
          <a:prstGeom prst="rect">
            <a:avLst/>
          </a:prstGeom>
          <a:noFill/>
          <a:ln w="9525">
            <a:noFill/>
            <a:miter lim="800000"/>
            <a:headEnd/>
            <a:tailEnd/>
          </a:ln>
        </p:spPr>
        <p:txBody>
          <a:bodyPr wrap="none">
            <a:spAutoFit/>
          </a:bodyPr>
          <a:lstStyle/>
          <a:p>
            <a:r>
              <a:rPr lang="en-US" sz="2000" b="1">
                <a:solidFill>
                  <a:schemeClr val="bg1"/>
                </a:solidFill>
              </a:rPr>
              <a:t>http://www.weather.gov/seattle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cstate="print"/>
          <a:srcRect/>
          <a:stretch>
            <a:fillRect/>
          </a:stretch>
        </p:blipFill>
        <p:spPr bwMode="auto">
          <a:xfrm>
            <a:off x="5562600" y="3837993"/>
            <a:ext cx="3257549" cy="2895599"/>
          </a:xfrm>
          <a:prstGeom prst="rect">
            <a:avLst/>
          </a:prstGeom>
          <a:noFill/>
          <a:ln w="9525">
            <a:noFill/>
            <a:miter lim="800000"/>
            <a:headEnd/>
            <a:tailEnd/>
          </a:ln>
        </p:spPr>
      </p:pic>
      <p:pic>
        <p:nvPicPr>
          <p:cNvPr id="69635" name="Picture 3"/>
          <p:cNvPicPr>
            <a:picLocks noGrp="1" noChangeAspect="1" noChangeArrowheads="1"/>
          </p:cNvPicPr>
          <p:nvPr>
            <p:ph idx="1"/>
          </p:nvPr>
        </p:nvPicPr>
        <p:blipFill>
          <a:blip r:embed="rId3" cstate="print"/>
          <a:srcRect/>
          <a:stretch>
            <a:fillRect/>
          </a:stretch>
        </p:blipFill>
        <p:spPr bwMode="auto">
          <a:xfrm>
            <a:off x="76200" y="3624596"/>
            <a:ext cx="3809030" cy="3385804"/>
          </a:xfrm>
          <a:prstGeom prst="rect">
            <a:avLst/>
          </a:prstGeom>
          <a:noFill/>
          <a:ln w="9525">
            <a:noFill/>
            <a:miter lim="800000"/>
            <a:headEnd/>
            <a:tailEnd/>
          </a:ln>
        </p:spPr>
      </p:pic>
      <p:pic>
        <p:nvPicPr>
          <p:cNvPr id="69636" name="Picture 4"/>
          <p:cNvPicPr>
            <a:picLocks noChangeAspect="1" noChangeArrowheads="1"/>
          </p:cNvPicPr>
          <p:nvPr/>
        </p:nvPicPr>
        <p:blipFill>
          <a:blip r:embed="rId4" cstate="print"/>
          <a:srcRect/>
          <a:stretch>
            <a:fillRect/>
          </a:stretch>
        </p:blipFill>
        <p:spPr bwMode="auto">
          <a:xfrm>
            <a:off x="76200" y="711373"/>
            <a:ext cx="3743132" cy="3327227"/>
          </a:xfrm>
          <a:prstGeom prst="rect">
            <a:avLst/>
          </a:prstGeom>
          <a:noFill/>
          <a:ln w="9525">
            <a:noFill/>
            <a:miter lim="800000"/>
            <a:headEnd/>
            <a:tailEnd/>
          </a:ln>
        </p:spPr>
      </p:pic>
      <p:pic>
        <p:nvPicPr>
          <p:cNvPr id="69637" name="Picture 5"/>
          <p:cNvPicPr>
            <a:picLocks noChangeAspect="1" noChangeArrowheads="1"/>
          </p:cNvPicPr>
          <p:nvPr/>
        </p:nvPicPr>
        <p:blipFill>
          <a:blip r:embed="rId5" cstate="print"/>
          <a:srcRect/>
          <a:stretch>
            <a:fillRect/>
          </a:stretch>
        </p:blipFill>
        <p:spPr bwMode="auto">
          <a:xfrm>
            <a:off x="5562600" y="914400"/>
            <a:ext cx="3257550" cy="2895600"/>
          </a:xfrm>
          <a:prstGeom prst="rect">
            <a:avLst/>
          </a:prstGeom>
          <a:noFill/>
          <a:ln w="9525">
            <a:noFill/>
            <a:miter lim="800000"/>
            <a:headEnd/>
            <a:tailEnd/>
          </a:ln>
        </p:spPr>
      </p:pic>
      <p:sp>
        <p:nvSpPr>
          <p:cNvPr id="8" name="TextBox 7"/>
          <p:cNvSpPr txBox="1"/>
          <p:nvPr/>
        </p:nvSpPr>
        <p:spPr>
          <a:xfrm>
            <a:off x="419100" y="0"/>
            <a:ext cx="8610600" cy="369332"/>
          </a:xfrm>
          <a:prstGeom prst="rect">
            <a:avLst/>
          </a:prstGeom>
          <a:noFill/>
        </p:spPr>
        <p:txBody>
          <a:bodyPr wrap="square" rtlCol="0">
            <a:spAutoFit/>
          </a:bodyPr>
          <a:lstStyle/>
          <a:p>
            <a:r>
              <a:rPr lang="en-US" dirty="0" smtClean="0"/>
              <a:t>Forecasts of 24-hr accumulated precipitation ending 4 PM Thursday (00Z 20 Jan)</a:t>
            </a:r>
            <a:endParaRPr lang="en-US" dirty="0"/>
          </a:p>
        </p:txBody>
      </p:sp>
      <p:sp>
        <p:nvSpPr>
          <p:cNvPr id="9" name="TextBox 8"/>
          <p:cNvSpPr txBox="1"/>
          <p:nvPr/>
        </p:nvSpPr>
        <p:spPr>
          <a:xfrm>
            <a:off x="3810000" y="1371600"/>
            <a:ext cx="1828800" cy="646331"/>
          </a:xfrm>
          <a:prstGeom prst="rect">
            <a:avLst/>
          </a:prstGeom>
          <a:noFill/>
        </p:spPr>
        <p:txBody>
          <a:bodyPr wrap="square" rtlCol="0">
            <a:spAutoFit/>
          </a:bodyPr>
          <a:lstStyle/>
          <a:p>
            <a:pPr algn="ctr"/>
            <a:r>
              <a:rPr lang="en-US" dirty="0" smtClean="0"/>
              <a:t>48-hr forecast</a:t>
            </a:r>
          </a:p>
          <a:p>
            <a:pPr algn="ctr"/>
            <a:r>
              <a:rPr lang="en-US" dirty="0" smtClean="0"/>
              <a:t>(Tue afternoon)</a:t>
            </a:r>
            <a:endParaRPr lang="en-US" dirty="0"/>
          </a:p>
        </p:txBody>
      </p:sp>
      <p:sp>
        <p:nvSpPr>
          <p:cNvPr id="10" name="TextBox 9"/>
          <p:cNvSpPr txBox="1"/>
          <p:nvPr/>
        </p:nvSpPr>
        <p:spPr>
          <a:xfrm>
            <a:off x="3733800" y="4953000"/>
            <a:ext cx="1981200" cy="646331"/>
          </a:xfrm>
          <a:prstGeom prst="rect">
            <a:avLst/>
          </a:prstGeom>
          <a:noFill/>
        </p:spPr>
        <p:txBody>
          <a:bodyPr wrap="square" rtlCol="0">
            <a:spAutoFit/>
          </a:bodyPr>
          <a:lstStyle/>
          <a:p>
            <a:pPr algn="ctr"/>
            <a:r>
              <a:rPr lang="en-US" dirty="0" smtClean="0"/>
              <a:t>24-hr forecast</a:t>
            </a:r>
          </a:p>
          <a:p>
            <a:pPr algn="ctr"/>
            <a:r>
              <a:rPr lang="en-US" dirty="0" smtClean="0"/>
              <a:t>(Wed afternoon)</a:t>
            </a:r>
            <a:endParaRPr lang="en-US" dirty="0"/>
          </a:p>
        </p:txBody>
      </p:sp>
      <p:sp>
        <p:nvSpPr>
          <p:cNvPr id="12" name="TextBox 11"/>
          <p:cNvSpPr txBox="1"/>
          <p:nvPr/>
        </p:nvSpPr>
        <p:spPr>
          <a:xfrm>
            <a:off x="1143000" y="381000"/>
            <a:ext cx="1828800" cy="369332"/>
          </a:xfrm>
          <a:prstGeom prst="rect">
            <a:avLst/>
          </a:prstGeom>
          <a:noFill/>
        </p:spPr>
        <p:txBody>
          <a:bodyPr wrap="square" rtlCol="0">
            <a:spAutoFit/>
          </a:bodyPr>
          <a:lstStyle/>
          <a:p>
            <a:pPr algn="ctr"/>
            <a:r>
              <a:rPr lang="en-US" dirty="0" smtClean="0"/>
              <a:t>WRF-GFS</a:t>
            </a:r>
          </a:p>
        </p:txBody>
      </p:sp>
      <p:sp>
        <p:nvSpPr>
          <p:cNvPr id="13" name="TextBox 12"/>
          <p:cNvSpPr txBox="1"/>
          <p:nvPr/>
        </p:nvSpPr>
        <p:spPr>
          <a:xfrm>
            <a:off x="6324600" y="381000"/>
            <a:ext cx="1828800" cy="369332"/>
          </a:xfrm>
          <a:prstGeom prst="rect">
            <a:avLst/>
          </a:prstGeom>
          <a:noFill/>
        </p:spPr>
        <p:txBody>
          <a:bodyPr wrap="square" rtlCol="0">
            <a:spAutoFit/>
          </a:bodyPr>
          <a:lstStyle/>
          <a:p>
            <a:pPr algn="ctr"/>
            <a:r>
              <a:rPr lang="en-US" dirty="0" smtClean="0"/>
              <a:t>MM5-NAM</a:t>
            </a:r>
          </a:p>
        </p:txBody>
      </p:sp>
      <p:sp>
        <p:nvSpPr>
          <p:cNvPr id="11" name="Rectangle 10"/>
          <p:cNvSpPr/>
          <p:nvPr/>
        </p:nvSpPr>
        <p:spPr>
          <a:xfrm>
            <a:off x="0" y="317500"/>
            <a:ext cx="1066800" cy="3810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924800" y="304800"/>
            <a:ext cx="1066800" cy="6096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686800" y="838200"/>
            <a:ext cx="381000" cy="6096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tx1"/>
        </a:solidFill>
        <a:effectLst/>
      </p:bgPr>
    </p:bg>
    <p:spTree>
      <p:nvGrpSpPr>
        <p:cNvPr id="1" name=""/>
        <p:cNvGrpSpPr/>
        <p:nvPr/>
      </p:nvGrpSpPr>
      <p:grpSpPr>
        <a:xfrm>
          <a:off x="0" y="0"/>
          <a:ext cx="0" cy="0"/>
          <a:chOff x="0" y="0"/>
          <a:chExt cx="0" cy="0"/>
        </a:xfrm>
      </p:grpSpPr>
      <p:pic>
        <p:nvPicPr>
          <p:cNvPr id="101378" name="Picture 2" descr="S:\Post Storm Files\Storm Presentation and data files\katx_0.5_Refl_20120119_1759.png"/>
          <p:cNvPicPr>
            <a:picLocks noChangeAspect="1" noChangeArrowheads="1"/>
          </p:cNvPicPr>
          <p:nvPr/>
        </p:nvPicPr>
        <p:blipFill>
          <a:blip r:embed="rId2" cstate="print"/>
          <a:srcRect/>
          <a:stretch>
            <a:fillRect/>
          </a:stretch>
        </p:blipFill>
        <p:spPr bwMode="auto">
          <a:xfrm>
            <a:off x="533400" y="0"/>
            <a:ext cx="7620000" cy="6835822"/>
          </a:xfrm>
          <a:prstGeom prst="rect">
            <a:avLst/>
          </a:prstGeom>
          <a:noFill/>
        </p:spPr>
      </p:pic>
      <p:sp>
        <p:nvSpPr>
          <p:cNvPr id="4" name="TextBox 3"/>
          <p:cNvSpPr txBox="1"/>
          <p:nvPr/>
        </p:nvSpPr>
        <p:spPr>
          <a:xfrm>
            <a:off x="838200" y="533400"/>
            <a:ext cx="7010400" cy="369332"/>
          </a:xfrm>
          <a:prstGeom prst="rect">
            <a:avLst/>
          </a:prstGeom>
          <a:solidFill>
            <a:schemeClr val="accent1"/>
          </a:solidFill>
        </p:spPr>
        <p:txBody>
          <a:bodyPr wrap="square" rtlCol="0">
            <a:spAutoFit/>
          </a:bodyPr>
          <a:lstStyle/>
          <a:p>
            <a:pPr algn="ctr"/>
            <a:r>
              <a:rPr lang="en-US" dirty="0" smtClean="0">
                <a:solidFill>
                  <a:srgbClr val="FFFF00"/>
                </a:solidFill>
              </a:rPr>
              <a:t>KATX 0.5 reflectivity and NAM12 12-h precipitation forecast (ending time) </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04875" y="1371600"/>
            <a:ext cx="7477125" cy="2800767"/>
          </a:xfrm>
        </p:spPr>
        <p:txBody>
          <a:bodyPr/>
          <a:lstStyle/>
          <a:p>
            <a:r>
              <a:rPr lang="en-US" dirty="0" smtClean="0">
                <a:solidFill>
                  <a:srgbClr val="FFFF00"/>
                </a:solidFill>
              </a:rPr>
              <a:t>So, in the last 20 years we’ve “modernized” our science and our forecast process.  What’s next?</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14288"/>
            <a:ext cx="8229600" cy="1143000"/>
          </a:xfrm>
        </p:spPr>
        <p:txBody>
          <a:bodyPr/>
          <a:lstStyle/>
          <a:p>
            <a:pPr>
              <a:defRPr/>
            </a:pPr>
            <a:r>
              <a:rPr lang="en-US" dirty="0" smtClean="0">
                <a:cs typeface="+mj-cs"/>
              </a:rPr>
              <a:t>Increased Vulnerability</a:t>
            </a:r>
          </a:p>
        </p:txBody>
      </p:sp>
      <p:sp>
        <p:nvSpPr>
          <p:cNvPr id="46082" name="Slide Number Placeholder 5"/>
          <p:cNvSpPr>
            <a:spLocks noGrp="1"/>
          </p:cNvSpPr>
          <p:nvPr>
            <p:ph type="sldNum" sz="quarter" idx="4294967295"/>
          </p:nvPr>
        </p:nvSpPr>
        <p:spPr bwMode="auto">
          <a:xfrm>
            <a:off x="6553200" y="6388100"/>
            <a:ext cx="2133600" cy="365125"/>
          </a:xfrm>
          <a:prstGeom prst="rect">
            <a:avLst/>
          </a:prstGeom>
          <a:noFill/>
          <a:ln>
            <a:miter lim="800000"/>
            <a:headEnd/>
            <a:tailEnd/>
          </a:ln>
        </p:spPr>
        <p:txBody>
          <a:bodyPr/>
          <a:lstStyle/>
          <a:p>
            <a:fld id="{75D35DA4-CF68-4F1E-ABBB-77C9950FD0C0}" type="slidenum">
              <a:rPr lang="en-US"/>
              <a:pPr/>
              <a:t>33</a:t>
            </a:fld>
            <a:endParaRPr lang="en-US"/>
          </a:p>
        </p:txBody>
      </p:sp>
      <p:pic>
        <p:nvPicPr>
          <p:cNvPr id="46084" name="Picture 4" descr="2012_01_04_munichre_iii_2011natcatreview 7"/>
          <p:cNvPicPr>
            <a:picLocks noChangeAspect="1" noChangeArrowheads="1"/>
          </p:cNvPicPr>
          <p:nvPr/>
        </p:nvPicPr>
        <p:blipFill>
          <a:blip r:embed="rId2" cstate="print"/>
          <a:srcRect/>
          <a:stretch>
            <a:fillRect/>
          </a:stretch>
        </p:blipFill>
        <p:spPr bwMode="auto">
          <a:xfrm>
            <a:off x="677863" y="914400"/>
            <a:ext cx="7839075" cy="5883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5057" name="Slide Number Placeholder 5"/>
          <p:cNvSpPr>
            <a:spLocks noGrp="1"/>
          </p:cNvSpPr>
          <p:nvPr>
            <p:ph type="sldNum" sz="quarter" idx="4294967295"/>
          </p:nvPr>
        </p:nvSpPr>
        <p:spPr bwMode="auto">
          <a:xfrm>
            <a:off x="6553200" y="6405563"/>
            <a:ext cx="2133600" cy="365125"/>
          </a:xfrm>
          <a:prstGeom prst="rect">
            <a:avLst/>
          </a:prstGeom>
          <a:noFill/>
          <a:ln>
            <a:miter lim="800000"/>
            <a:headEnd/>
            <a:tailEnd/>
          </a:ln>
        </p:spPr>
        <p:txBody>
          <a:bodyPr/>
          <a:lstStyle/>
          <a:p>
            <a:fld id="{652D9B3E-D276-44FD-8927-54B83BB15BB7}" type="slidenum">
              <a:rPr lang="en-US"/>
              <a:pPr/>
              <a:t>34</a:t>
            </a:fld>
            <a:endParaRPr lang="en-US"/>
          </a:p>
        </p:txBody>
      </p:sp>
      <p:sp>
        <p:nvSpPr>
          <p:cNvPr id="4099" name="Title 1"/>
          <p:cNvSpPr>
            <a:spLocks noGrp="1"/>
          </p:cNvSpPr>
          <p:nvPr>
            <p:ph type="title" idx="4294967295"/>
          </p:nvPr>
        </p:nvSpPr>
        <p:spPr>
          <a:xfrm>
            <a:off x="457200" y="-76200"/>
            <a:ext cx="8229600" cy="1143000"/>
          </a:xfrm>
        </p:spPr>
        <p:txBody>
          <a:bodyPr lIns="0" rIns="0" bIns="0" anchor="b"/>
          <a:lstStyle/>
          <a:p>
            <a:pPr>
              <a:defRPr/>
            </a:pPr>
            <a:r>
              <a:rPr lang="en-US" dirty="0" smtClean="0">
                <a:cs typeface="+mj-cs"/>
              </a:rPr>
              <a:t>2011: A Historic Year</a:t>
            </a:r>
          </a:p>
        </p:txBody>
      </p:sp>
      <p:sp>
        <p:nvSpPr>
          <p:cNvPr id="45059" name="Rectangle 7"/>
          <p:cNvSpPr>
            <a:spLocks noChangeArrowheads="1"/>
          </p:cNvSpPr>
          <p:nvPr/>
        </p:nvSpPr>
        <p:spPr bwMode="auto">
          <a:xfrm>
            <a:off x="395288" y="1295400"/>
            <a:ext cx="8366125" cy="457200"/>
          </a:xfrm>
          <a:prstGeom prst="rect">
            <a:avLst/>
          </a:prstGeom>
          <a:solidFill>
            <a:srgbClr val="002060"/>
          </a:solidFill>
          <a:ln w="9525">
            <a:noFill/>
            <a:miter lim="800000"/>
            <a:headEnd/>
            <a:tailEnd/>
          </a:ln>
        </p:spPr>
        <p:txBody>
          <a:bodyPr>
            <a:spAutoFit/>
          </a:bodyPr>
          <a:lstStyle/>
          <a:p>
            <a:pPr algn="ctr"/>
            <a:r>
              <a:rPr lang="en-US" sz="2400" b="1">
                <a:latin typeface="Calibri" pitchFamily="34" charset="0"/>
              </a:rPr>
              <a:t>Multiple Tornado Disasters</a:t>
            </a:r>
          </a:p>
        </p:txBody>
      </p:sp>
      <p:pic>
        <p:nvPicPr>
          <p:cNvPr id="45061" name="Picture 1"/>
          <p:cNvPicPr>
            <a:picLocks noChangeAspect="1"/>
          </p:cNvPicPr>
          <p:nvPr/>
        </p:nvPicPr>
        <p:blipFill>
          <a:blip r:embed="rId3" cstate="print"/>
          <a:srcRect r="4672"/>
          <a:stretch>
            <a:fillRect/>
          </a:stretch>
        </p:blipFill>
        <p:spPr bwMode="auto">
          <a:xfrm>
            <a:off x="219075" y="1066800"/>
            <a:ext cx="8716963" cy="5700712"/>
          </a:xfrm>
          <a:prstGeom prst="rect">
            <a:avLst/>
          </a:prstGeom>
          <a:noFill/>
          <a:ln w="9525">
            <a:noFill/>
            <a:miter lim="800000"/>
            <a:headEnd/>
            <a:tailEnd/>
          </a:ln>
        </p:spPr>
      </p:pic>
      <p:sp>
        <p:nvSpPr>
          <p:cNvPr id="9" name="Content Placeholder 6"/>
          <p:cNvSpPr txBox="1">
            <a:spLocks/>
          </p:cNvSpPr>
          <p:nvPr/>
        </p:nvSpPr>
        <p:spPr bwMode="auto">
          <a:xfrm>
            <a:off x="533400" y="1828800"/>
            <a:ext cx="2789238" cy="2901950"/>
          </a:xfrm>
          <a:prstGeom prst="rect">
            <a:avLst/>
          </a:prstGeom>
          <a:noFill/>
          <a:ln w="9525">
            <a:noFill/>
            <a:miter lim="800000"/>
            <a:headEnd/>
            <a:tailEnd/>
          </a:ln>
        </p:spPr>
        <p:txBody>
          <a:bodyPr/>
          <a:lstStyle/>
          <a:p>
            <a:pPr marL="342900" indent="-342900" eaLnBrk="0" hangingPunct="0">
              <a:spcBef>
                <a:spcPct val="20000"/>
              </a:spcBef>
              <a:buClr>
                <a:schemeClr val="bg2"/>
              </a:buClr>
              <a:buSzPct val="90000"/>
              <a:buFontTx/>
              <a:buChar char="•"/>
            </a:pPr>
            <a:r>
              <a:rPr lang="en-US" b="1" dirty="0">
                <a:solidFill>
                  <a:srgbClr val="00B050"/>
                </a:solidFill>
                <a:latin typeface="Calibri" pitchFamily="34" charset="0"/>
              </a:rPr>
              <a:t>Approximately 1600 tornadoes</a:t>
            </a:r>
          </a:p>
          <a:p>
            <a:pPr marL="742950" lvl="1" indent="-285750" eaLnBrk="0" hangingPunct="0">
              <a:spcBef>
                <a:spcPct val="20000"/>
              </a:spcBef>
              <a:buClr>
                <a:schemeClr val="bg2"/>
              </a:buClr>
              <a:buSzPct val="90000"/>
              <a:buFont typeface="Arial" pitchFamily="34" charset="0"/>
              <a:buChar char="–"/>
            </a:pPr>
            <a:r>
              <a:rPr lang="en-US" sz="1600" i="1" dirty="0">
                <a:solidFill>
                  <a:srgbClr val="00B050"/>
                </a:solidFill>
                <a:latin typeface="Calibri" pitchFamily="34" charset="0"/>
              </a:rPr>
              <a:t>22 violent tornadoes (EF4 – EF5)</a:t>
            </a:r>
          </a:p>
          <a:p>
            <a:pPr marL="342900" indent="-342900" eaLnBrk="0" hangingPunct="0">
              <a:spcBef>
                <a:spcPct val="20000"/>
              </a:spcBef>
              <a:buClr>
                <a:schemeClr val="bg2"/>
              </a:buClr>
              <a:buSzPct val="90000"/>
              <a:buFontTx/>
              <a:buChar char="•"/>
            </a:pPr>
            <a:r>
              <a:rPr lang="en-US" b="1" dirty="0">
                <a:solidFill>
                  <a:srgbClr val="00B050"/>
                </a:solidFill>
                <a:latin typeface="Calibri" pitchFamily="34" charset="0"/>
              </a:rPr>
              <a:t>552 fatalities</a:t>
            </a:r>
          </a:p>
          <a:p>
            <a:pPr marL="742950" lvl="1" indent="-285750" eaLnBrk="0" hangingPunct="0">
              <a:spcBef>
                <a:spcPct val="20000"/>
              </a:spcBef>
              <a:buClr>
                <a:schemeClr val="bg2"/>
              </a:buClr>
              <a:buSzPct val="90000"/>
              <a:buFont typeface="Arial" pitchFamily="34" charset="0"/>
              <a:buChar char="–"/>
            </a:pPr>
            <a:r>
              <a:rPr lang="en-US" i="1" dirty="0">
                <a:solidFill>
                  <a:srgbClr val="00B050"/>
                </a:solidFill>
                <a:latin typeface="Calibri" pitchFamily="34" charset="0"/>
              </a:rPr>
              <a:t>Thousands of serious injuries</a:t>
            </a:r>
          </a:p>
          <a:p>
            <a:pPr marL="342900" indent="-342900" eaLnBrk="0" hangingPunct="0">
              <a:spcBef>
                <a:spcPct val="20000"/>
              </a:spcBef>
              <a:buClr>
                <a:schemeClr val="bg2"/>
              </a:buClr>
              <a:buSzPct val="90000"/>
              <a:buFontTx/>
              <a:buChar char="•"/>
            </a:pPr>
            <a:r>
              <a:rPr lang="en-US" b="1" dirty="0">
                <a:solidFill>
                  <a:srgbClr val="00B050"/>
                </a:solidFill>
                <a:latin typeface="Calibri" pitchFamily="34" charset="0"/>
              </a:rPr>
              <a:t>Billions in damage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1"/>
        </a:solidFill>
        <a:effectLst/>
      </p:bgPr>
    </p:bg>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cstate="print"/>
          <a:srcRect/>
          <a:stretch>
            <a:fillRect/>
          </a:stretch>
        </p:blipFill>
        <p:spPr bwMode="auto">
          <a:xfrm>
            <a:off x="0" y="937260"/>
            <a:ext cx="9144000" cy="5920740"/>
          </a:xfrm>
          <a:prstGeom prst="rect">
            <a:avLst/>
          </a:prstGeom>
          <a:noFill/>
          <a:ln w="9525">
            <a:noFill/>
            <a:miter lim="800000"/>
            <a:headEnd/>
            <a:tailEnd/>
          </a:ln>
        </p:spPr>
      </p:pic>
      <p:sp>
        <p:nvSpPr>
          <p:cNvPr id="3" name="TextBox 2"/>
          <p:cNvSpPr txBox="1"/>
          <p:nvPr/>
        </p:nvSpPr>
        <p:spPr>
          <a:xfrm>
            <a:off x="381000" y="228600"/>
            <a:ext cx="8229600" cy="707886"/>
          </a:xfrm>
          <a:prstGeom prst="rect">
            <a:avLst/>
          </a:prstGeom>
          <a:noFill/>
        </p:spPr>
        <p:txBody>
          <a:bodyPr wrap="square" rtlCol="0">
            <a:spAutoFit/>
          </a:bodyPr>
          <a:lstStyle/>
          <a:p>
            <a:r>
              <a:rPr lang="en-US" sz="2000" dirty="0" smtClean="0"/>
              <a:t>24 minutes lead time:  160 dead, 25% of Joplin destroyed, nearly 7,000 houses were destroyed (most of which were flattened or blown away) </a:t>
            </a:r>
            <a:endParaRPr lang="en-US" sz="20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Why were there so many fatalities?</a:t>
            </a:r>
            <a:endParaRPr lang="en-US" sz="3200" dirty="0"/>
          </a:p>
        </p:txBody>
      </p:sp>
      <p:sp>
        <p:nvSpPr>
          <p:cNvPr id="3" name="Content Placeholder 2"/>
          <p:cNvSpPr>
            <a:spLocks noGrp="1"/>
          </p:cNvSpPr>
          <p:nvPr>
            <p:ph idx="1"/>
          </p:nvPr>
        </p:nvSpPr>
        <p:spPr>
          <a:xfrm>
            <a:off x="685800" y="1600200"/>
            <a:ext cx="7770813" cy="4902200"/>
          </a:xfrm>
        </p:spPr>
        <p:txBody>
          <a:bodyPr/>
          <a:lstStyle/>
          <a:p>
            <a:r>
              <a:rPr lang="en-US" dirty="0" smtClean="0"/>
              <a:t>People didn’t receive the warning	</a:t>
            </a:r>
          </a:p>
          <a:p>
            <a:r>
              <a:rPr lang="en-US" dirty="0" smtClean="0"/>
              <a:t>People ignored the warning</a:t>
            </a:r>
          </a:p>
          <a:p>
            <a:r>
              <a:rPr lang="en-US" dirty="0" smtClean="0"/>
              <a:t>The tornado went in a different direction than forecast</a:t>
            </a:r>
          </a:p>
          <a:p>
            <a:r>
              <a:rPr lang="en-US" dirty="0" smtClean="0"/>
              <a:t>People took the right action but died because the storm was simply too strong</a:t>
            </a:r>
          </a:p>
          <a:p>
            <a:r>
              <a:rPr lang="en-US" dirty="0" smtClean="0"/>
              <a:t>People did not understand the warning</a:t>
            </a:r>
          </a:p>
          <a:p>
            <a:endParaRPr lang="en-US" dirty="0" smtClean="0"/>
          </a:p>
          <a:p>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Moore, Oklahoma</a:t>
            </a:r>
            <a:endParaRPr lang="en-US" dirty="0"/>
          </a:p>
        </p:txBody>
      </p:sp>
      <p:pic>
        <p:nvPicPr>
          <p:cNvPr id="103426" name="Picture 2" descr="http://a.abcnews.com/images/US/rt_moore_oklahoma_tornadoes_1999_2013_ll_130521_wg.jpg"/>
          <p:cNvPicPr>
            <a:picLocks noChangeAspect="1" noChangeArrowheads="1"/>
          </p:cNvPicPr>
          <p:nvPr/>
        </p:nvPicPr>
        <p:blipFill>
          <a:blip r:embed="rId2" cstate="print"/>
          <a:srcRect/>
          <a:stretch>
            <a:fillRect/>
          </a:stretch>
        </p:blipFill>
        <p:spPr bwMode="auto">
          <a:xfrm>
            <a:off x="2819400" y="3428999"/>
            <a:ext cx="6096000" cy="3429001"/>
          </a:xfrm>
          <a:prstGeom prst="rect">
            <a:avLst/>
          </a:prstGeom>
          <a:noFill/>
        </p:spPr>
      </p:pic>
      <p:pic>
        <p:nvPicPr>
          <p:cNvPr id="77826" name="Picture 2" descr="Satellite view of the destructive tornado that passed just south of Oklahoma City. The Moderate Resolution Imaging Spectroradiometer (MODIS) on NASA’s Aqua satellite acquired this image of the storm at 2:40 p.m. local time (19:40 UTC) on May 20, 2013. Credit: NASA image courtesy Jeff Schmaltz, LANCE/EOSDIS MODIS Rapid Response Team at NASA GSFC. "/>
          <p:cNvPicPr>
            <a:picLocks noChangeAspect="1" noChangeArrowheads="1"/>
          </p:cNvPicPr>
          <p:nvPr/>
        </p:nvPicPr>
        <p:blipFill>
          <a:blip r:embed="rId3" cstate="print"/>
          <a:srcRect/>
          <a:stretch>
            <a:fillRect/>
          </a:stretch>
        </p:blipFill>
        <p:spPr bwMode="auto">
          <a:xfrm>
            <a:off x="76200" y="1295400"/>
            <a:ext cx="5524500" cy="3676651"/>
          </a:xfrm>
          <a:prstGeom prst="rect">
            <a:avLst/>
          </a:prstGeom>
          <a:noFill/>
        </p:spPr>
      </p:pic>
      <p:sp>
        <p:nvSpPr>
          <p:cNvPr id="7" name="TextBox 6"/>
          <p:cNvSpPr txBox="1"/>
          <p:nvPr/>
        </p:nvSpPr>
        <p:spPr>
          <a:xfrm>
            <a:off x="5791200" y="1261408"/>
            <a:ext cx="3429000" cy="1938992"/>
          </a:xfrm>
          <a:prstGeom prst="rect">
            <a:avLst/>
          </a:prstGeom>
          <a:noFill/>
        </p:spPr>
        <p:txBody>
          <a:bodyPr wrap="square" rtlCol="0">
            <a:spAutoFit/>
          </a:bodyPr>
          <a:lstStyle/>
          <a:p>
            <a:pPr>
              <a:buFont typeface="Arial" pitchFamily="34" charset="0"/>
              <a:buChar char="•"/>
            </a:pPr>
            <a:r>
              <a:rPr lang="en-US" sz="2400" dirty="0" smtClean="0">
                <a:solidFill>
                  <a:srgbClr val="FFFF00"/>
                </a:solidFill>
              </a:rPr>
              <a:t> Lead time 16 min</a:t>
            </a:r>
          </a:p>
          <a:p>
            <a:pPr>
              <a:buFont typeface="Arial" pitchFamily="34" charset="0"/>
              <a:buChar char="•"/>
            </a:pPr>
            <a:r>
              <a:rPr lang="en-US" sz="2400" dirty="0" smtClean="0">
                <a:solidFill>
                  <a:srgbClr val="FFFF00"/>
                </a:solidFill>
              </a:rPr>
              <a:t> 24 fatalities</a:t>
            </a:r>
          </a:p>
          <a:p>
            <a:pPr>
              <a:buFont typeface="Arial" pitchFamily="34" charset="0"/>
              <a:buChar char="•"/>
            </a:pPr>
            <a:r>
              <a:rPr lang="en-US" sz="2400" dirty="0" smtClean="0">
                <a:solidFill>
                  <a:srgbClr val="FFFF00"/>
                </a:solidFill>
              </a:rPr>
              <a:t> “survival not just luck”</a:t>
            </a:r>
          </a:p>
          <a:p>
            <a:pPr>
              <a:buFont typeface="Arial" pitchFamily="34" charset="0"/>
              <a:buChar char="•"/>
            </a:pPr>
            <a:r>
              <a:rPr lang="en-US" sz="2400" dirty="0" smtClean="0">
                <a:solidFill>
                  <a:srgbClr val="FFFF00"/>
                </a:solidFill>
              </a:rPr>
              <a:t> Better preparedness</a:t>
            </a:r>
          </a:p>
          <a:p>
            <a:pPr>
              <a:buFont typeface="Arial" pitchFamily="34" charset="0"/>
              <a:buChar char="•"/>
            </a:pPr>
            <a:r>
              <a:rPr lang="en-US" sz="2400" dirty="0" smtClean="0">
                <a:solidFill>
                  <a:srgbClr val="FFFF00"/>
                </a:solidFill>
              </a:rPr>
              <a:t> 30-40k visitors/year</a:t>
            </a:r>
            <a:endParaRPr lang="en-US" sz="2400" dirty="0">
              <a:solidFill>
                <a:srgbClr val="FFFF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http://wattsupwiththat.files.wordpress.com/2013/05/moore_ok_2013_tornado_trac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06498" name="Picture 2" descr="http://i.dailymail.co.uk/i/pix/2013/05/21/article-2328000-19E71FE8000005DC-556_964x722.jpg"/>
          <p:cNvPicPr>
            <a:picLocks noChangeAspect="1" noChangeArrowheads="1"/>
          </p:cNvPicPr>
          <p:nvPr/>
        </p:nvPicPr>
        <p:blipFill>
          <a:blip r:embed="rId3" cstate="print"/>
          <a:srcRect/>
          <a:stretch>
            <a:fillRect/>
          </a:stretch>
        </p:blipFill>
        <p:spPr bwMode="auto">
          <a:xfrm>
            <a:off x="-5029200" y="-4724400"/>
            <a:ext cx="21478512" cy="16078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6498"/>
                                        </p:tgtEl>
                                        <p:attrNameLst>
                                          <p:attrName>style.visibility</p:attrName>
                                        </p:attrNameLst>
                                      </p:cBhvr>
                                      <p:to>
                                        <p:strVal val="visible"/>
                                      </p:to>
                                    </p:set>
                                    <p:animEffect transition="in" filter="dissolve">
                                      <p:cBhvr>
                                        <p:cTn id="7" dur="500"/>
                                        <p:tgtEl>
                                          <p:spTgt spid="106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305800" cy="1143000"/>
          </a:xfrm>
        </p:spPr>
        <p:txBody>
          <a:bodyPr/>
          <a:lstStyle/>
          <a:p>
            <a:r>
              <a:rPr lang="en-US" dirty="0" smtClean="0"/>
              <a:t>Decision Support Challenges</a:t>
            </a:r>
            <a:endParaRPr lang="en-US" dirty="0"/>
          </a:p>
        </p:txBody>
      </p:sp>
      <p:sp>
        <p:nvSpPr>
          <p:cNvPr id="3" name="Content Placeholder 2"/>
          <p:cNvSpPr>
            <a:spLocks noGrp="1"/>
          </p:cNvSpPr>
          <p:nvPr>
            <p:ph idx="1"/>
          </p:nvPr>
        </p:nvSpPr>
        <p:spPr>
          <a:xfrm>
            <a:off x="685800" y="1905000"/>
            <a:ext cx="7950200" cy="4525963"/>
          </a:xfrm>
        </p:spPr>
        <p:txBody>
          <a:bodyPr/>
          <a:lstStyle/>
          <a:p>
            <a:r>
              <a:rPr lang="en-US" dirty="0" smtClean="0"/>
              <a:t>Despite science and service improvements, people are still being injured and dying unnecessarily</a:t>
            </a:r>
          </a:p>
          <a:p>
            <a:r>
              <a:rPr lang="en-US" dirty="0" smtClean="0"/>
              <a:t>Society is becoming more vulnerable to extreme weather events, increasing the risk</a:t>
            </a:r>
          </a:p>
          <a:p>
            <a:r>
              <a:rPr lang="en-US" dirty="0" smtClean="0"/>
              <a:t>What can the weather enterprise do better to elicit the appropriate responses in order to reduce loss of life and property?</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533400" y="457200"/>
            <a:ext cx="8001000" cy="533400"/>
          </a:xfrm>
        </p:spPr>
        <p:txBody>
          <a:bodyPr/>
          <a:lstStyle/>
          <a:p>
            <a:pPr eaLnBrk="1" hangingPunct="1">
              <a:defRPr/>
            </a:pPr>
            <a:r>
              <a:rPr lang="en-US" sz="4000" dirty="0" smtClean="0"/>
              <a:t>Local Office Operations - Area of Responsibility</a:t>
            </a:r>
          </a:p>
        </p:txBody>
      </p:sp>
      <p:graphicFrame>
        <p:nvGraphicFramePr>
          <p:cNvPr id="4098" name="Object 5"/>
          <p:cNvGraphicFramePr>
            <a:graphicFrameLocks noChangeAspect="1"/>
          </p:cNvGraphicFramePr>
          <p:nvPr>
            <p:ph sz="half" idx="1"/>
          </p:nvPr>
        </p:nvGraphicFramePr>
        <p:xfrm>
          <a:off x="381000" y="4724400"/>
          <a:ext cx="2581275" cy="1762125"/>
        </p:xfrm>
        <a:graphic>
          <a:graphicData uri="http://schemas.openxmlformats.org/presentationml/2006/ole">
            <p:oleObj spid="_x0000_s4098" name="Drawing" r:id="rId3" imgW="2580917" imgH="1762105" progId="">
              <p:embed/>
            </p:oleObj>
          </a:graphicData>
        </a:graphic>
      </p:graphicFrame>
      <p:graphicFrame>
        <p:nvGraphicFramePr>
          <p:cNvPr id="4099" name="Object 7"/>
          <p:cNvGraphicFramePr>
            <a:graphicFrameLocks noChangeAspect="1"/>
          </p:cNvGraphicFramePr>
          <p:nvPr>
            <p:ph sz="quarter" idx="2"/>
          </p:nvPr>
        </p:nvGraphicFramePr>
        <p:xfrm>
          <a:off x="381000" y="1447800"/>
          <a:ext cx="3343275" cy="2247900"/>
        </p:xfrm>
        <a:graphic>
          <a:graphicData uri="http://schemas.openxmlformats.org/presentationml/2006/ole">
            <p:oleObj spid="_x0000_s4099" name="Drawing" r:id="rId4" imgW="3400528" imgH="2286166" progId="">
              <p:embed/>
            </p:oleObj>
          </a:graphicData>
        </a:graphic>
      </p:graphicFrame>
      <p:sp>
        <p:nvSpPr>
          <p:cNvPr id="4102" name="Rectangle 4"/>
          <p:cNvSpPr>
            <a:spLocks noChangeArrowheads="1"/>
          </p:cNvSpPr>
          <p:nvPr/>
        </p:nvSpPr>
        <p:spPr bwMode="auto">
          <a:xfrm>
            <a:off x="152400" y="3657600"/>
            <a:ext cx="3810000" cy="1006475"/>
          </a:xfrm>
          <a:prstGeom prst="rect">
            <a:avLst/>
          </a:prstGeom>
          <a:noFill/>
          <a:ln w="9525">
            <a:noFill/>
            <a:miter lim="800000"/>
            <a:headEnd/>
            <a:tailEnd/>
          </a:ln>
        </p:spPr>
        <p:txBody>
          <a:bodyPr>
            <a:spAutoFit/>
          </a:bodyPr>
          <a:lstStyle/>
          <a:p>
            <a:r>
              <a:rPr lang="en-US" sz="2000" b="1" dirty="0">
                <a:solidFill>
                  <a:srgbClr val="00FF00"/>
                </a:solidFill>
              </a:rPr>
              <a:t>Population - 4.5 million</a:t>
            </a:r>
          </a:p>
          <a:p>
            <a:r>
              <a:rPr lang="en-US" sz="2000" b="1" dirty="0">
                <a:solidFill>
                  <a:srgbClr val="00FF00"/>
                </a:solidFill>
              </a:rPr>
              <a:t>Registered boats - 300,000</a:t>
            </a:r>
          </a:p>
          <a:p>
            <a:r>
              <a:rPr lang="en-US" sz="2000" dirty="0">
                <a:solidFill>
                  <a:srgbClr val="00FF00"/>
                </a:solidFill>
              </a:rPr>
              <a:t>(greater than 16 ft)</a:t>
            </a:r>
          </a:p>
        </p:txBody>
      </p:sp>
      <p:graphicFrame>
        <p:nvGraphicFramePr>
          <p:cNvPr id="4100" name="Object 9"/>
          <p:cNvGraphicFramePr>
            <a:graphicFrameLocks noChangeAspect="1"/>
          </p:cNvGraphicFramePr>
          <p:nvPr>
            <p:ph sz="quarter" idx="3"/>
          </p:nvPr>
        </p:nvGraphicFramePr>
        <p:xfrm>
          <a:off x="5029200" y="1295400"/>
          <a:ext cx="3941762" cy="4191000"/>
        </p:xfrm>
        <a:graphic>
          <a:graphicData uri="http://schemas.openxmlformats.org/presentationml/2006/ole">
            <p:oleObj spid="_x0000_s4100" name="Drawing" r:id="rId5" imgW="3942993" imgH="4191130" progId="">
              <p:embed/>
            </p:oleObj>
          </a:graphicData>
        </a:graphic>
      </p:graphicFrame>
      <p:sp>
        <p:nvSpPr>
          <p:cNvPr id="4103" name="Rectangle 11"/>
          <p:cNvSpPr>
            <a:spLocks noChangeArrowheads="1"/>
          </p:cNvSpPr>
          <p:nvPr/>
        </p:nvSpPr>
        <p:spPr bwMode="auto">
          <a:xfrm>
            <a:off x="3276600" y="5546725"/>
            <a:ext cx="5638800" cy="1311275"/>
          </a:xfrm>
          <a:prstGeom prst="rect">
            <a:avLst/>
          </a:prstGeom>
          <a:noFill/>
          <a:ln w="9525">
            <a:noFill/>
            <a:miter lim="800000"/>
            <a:headEnd/>
            <a:tailEnd/>
          </a:ln>
        </p:spPr>
        <p:txBody>
          <a:bodyPr>
            <a:spAutoFit/>
          </a:bodyPr>
          <a:lstStyle/>
          <a:p>
            <a:r>
              <a:rPr lang="en-US" sz="2000" b="1" dirty="0">
                <a:solidFill>
                  <a:srgbClr val="00FF00"/>
                </a:solidFill>
              </a:rPr>
              <a:t>14 counties west of the Cascade crest, plus</a:t>
            </a:r>
          </a:p>
          <a:p>
            <a:r>
              <a:rPr lang="en-US" sz="2000" b="1" dirty="0">
                <a:solidFill>
                  <a:srgbClr val="00FF00"/>
                </a:solidFill>
              </a:rPr>
              <a:t>  Strait of Juan de Fuca, Puget Sound, Hood</a:t>
            </a:r>
          </a:p>
          <a:p>
            <a:r>
              <a:rPr lang="en-US" sz="2000" b="1" dirty="0">
                <a:solidFill>
                  <a:srgbClr val="00FF00"/>
                </a:solidFill>
              </a:rPr>
              <a:t>  Canal, and San Juan Islands, and Coastal</a:t>
            </a:r>
          </a:p>
          <a:p>
            <a:r>
              <a:rPr lang="en-US" sz="2000" b="1" dirty="0">
                <a:solidFill>
                  <a:srgbClr val="00FF00"/>
                </a:solidFill>
              </a:rPr>
              <a:t>  Waters out 60 nautical miles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65088"/>
            <a:ext cx="8229600" cy="1143000"/>
          </a:xfrm>
        </p:spPr>
        <p:txBody>
          <a:bodyPr/>
          <a:lstStyle/>
          <a:p>
            <a:pPr>
              <a:defRPr/>
            </a:pPr>
            <a:r>
              <a:rPr lang="en-US" dirty="0" smtClean="0">
                <a:cs typeface="+mj-cs"/>
              </a:rPr>
              <a:t>A Weather Ready Nation</a:t>
            </a:r>
          </a:p>
        </p:txBody>
      </p:sp>
      <p:sp>
        <p:nvSpPr>
          <p:cNvPr id="15" name="Rectangle 14"/>
          <p:cNvSpPr/>
          <p:nvPr/>
        </p:nvSpPr>
        <p:spPr>
          <a:xfrm>
            <a:off x="433388" y="1096963"/>
            <a:ext cx="8335962" cy="460375"/>
          </a:xfrm>
          <a:prstGeom prst="rect">
            <a:avLst/>
          </a:prstGeom>
          <a:solidFill>
            <a:srgbClr val="002060"/>
          </a:solidFill>
        </p:spPr>
        <p:txBody>
          <a:bodyPr>
            <a:spAutoFit/>
          </a:bodyPr>
          <a:lstStyle/>
          <a:p>
            <a:pPr algn="ctr">
              <a:defRPr/>
            </a:pPr>
            <a:r>
              <a:rPr lang="en-US" sz="2400" b="1" dirty="0">
                <a:solidFill>
                  <a:schemeClr val="bg1"/>
                </a:solidFill>
                <a:latin typeface="+mn-lt"/>
                <a:ea typeface="ＭＳ Ｐゴシック" pitchFamily="34" charset="-128"/>
              </a:rPr>
              <a:t>Events of 2010</a:t>
            </a:r>
          </a:p>
        </p:txBody>
      </p:sp>
      <p:grpSp>
        <p:nvGrpSpPr>
          <p:cNvPr id="2" name="Group 21"/>
          <p:cNvGrpSpPr>
            <a:grpSpLocks/>
          </p:cNvGrpSpPr>
          <p:nvPr/>
        </p:nvGrpSpPr>
        <p:grpSpPr bwMode="auto">
          <a:xfrm>
            <a:off x="582613" y="1665288"/>
            <a:ext cx="1958975" cy="3079750"/>
            <a:chOff x="605642" y="2450071"/>
            <a:chExt cx="1959428" cy="3078721"/>
          </a:xfrm>
        </p:grpSpPr>
        <p:pic>
          <p:nvPicPr>
            <p:cNvPr id="9" name="Content Placeholder 6" descr="insite burns.jpg"/>
            <p:cNvPicPr>
              <a:picLocks noChangeAspect="1"/>
            </p:cNvPicPr>
            <p:nvPr/>
          </p:nvPicPr>
          <p:blipFill>
            <a:blip r:embed="rId2" cstate="print"/>
            <a:stretch>
              <a:fillRect/>
            </a:stretch>
          </p:blipFill>
          <p:spPr bwMode="auto">
            <a:xfrm>
              <a:off x="617516" y="2450071"/>
              <a:ext cx="1947553" cy="2306717"/>
            </a:xfrm>
            <a:prstGeom prst="rect">
              <a:avLst/>
            </a:prstGeom>
            <a:solidFill>
              <a:srgbClr val="FFFFFF">
                <a:shade val="85000"/>
              </a:srgbClr>
            </a:solidFill>
            <a:ln w="3175"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8" name="Rectangle 17"/>
            <p:cNvSpPr>
              <a:spLocks noChangeArrowheads="1"/>
            </p:cNvSpPr>
            <p:nvPr/>
          </p:nvSpPr>
          <p:spPr bwMode="auto">
            <a:xfrm>
              <a:off x="605642" y="4790851"/>
              <a:ext cx="1959428" cy="737941"/>
            </a:xfrm>
            <a:prstGeom prst="rect">
              <a:avLst/>
            </a:prstGeom>
            <a:solidFill>
              <a:srgbClr val="002060"/>
            </a:solidFill>
            <a:ln w="12700">
              <a:solidFill>
                <a:srgbClr val="000000"/>
              </a:solidFill>
              <a:miter lim="800000"/>
              <a:headEnd/>
              <a:tailEnd/>
            </a:ln>
            <a:effectLst>
              <a:outerShdw blurRad="63500" dist="38100" dir="8100000" algn="tr" rotWithShape="0">
                <a:srgbClr val="000000">
                  <a:alpha val="39998"/>
                </a:srgbClr>
              </a:outerShdw>
            </a:effectLst>
          </p:spPr>
          <p:txBody>
            <a:bodyPr>
              <a:spAutoFit/>
            </a:bodyPr>
            <a:lstStyle/>
            <a:p>
              <a:pPr algn="ctr"/>
              <a:r>
                <a:rPr lang="en-US" sz="1400" b="1" dirty="0">
                  <a:solidFill>
                    <a:schemeClr val="bg1"/>
                  </a:solidFill>
                </a:rPr>
                <a:t>Deepwater Horizon </a:t>
              </a:r>
              <a:r>
                <a:rPr lang="en-US" sz="1400" b="1" i="1" dirty="0">
                  <a:solidFill>
                    <a:schemeClr val="bg1"/>
                  </a:solidFill>
                </a:rPr>
                <a:t>Over 100 days</a:t>
              </a:r>
              <a:r>
                <a:rPr lang="ja-JP" altLang="en-US" sz="1400" b="1" i="1">
                  <a:solidFill>
                    <a:schemeClr val="bg1"/>
                  </a:solidFill>
                </a:rPr>
                <a:t>’</a:t>
              </a:r>
              <a:r>
                <a:rPr lang="en-US" altLang="ja-JP" sz="1400" b="1" i="1" dirty="0">
                  <a:solidFill>
                    <a:schemeClr val="bg1"/>
                  </a:solidFill>
                </a:rPr>
                <a:t> deployment </a:t>
              </a:r>
              <a:endParaRPr lang="en-US" sz="1400" b="1" i="1" dirty="0">
                <a:solidFill>
                  <a:schemeClr val="bg1"/>
                </a:solidFill>
              </a:endParaRPr>
            </a:p>
          </p:txBody>
        </p:sp>
      </p:grpSp>
      <p:grpSp>
        <p:nvGrpSpPr>
          <p:cNvPr id="3" name="Group 22"/>
          <p:cNvGrpSpPr>
            <a:grpSpLocks/>
          </p:cNvGrpSpPr>
          <p:nvPr/>
        </p:nvGrpSpPr>
        <p:grpSpPr bwMode="auto">
          <a:xfrm>
            <a:off x="2974975" y="2030413"/>
            <a:ext cx="2479675" cy="2625725"/>
            <a:chOff x="3087584" y="2450071"/>
            <a:chExt cx="2480419" cy="2625485"/>
          </a:xfrm>
        </p:grpSpPr>
        <p:pic>
          <p:nvPicPr>
            <p:cNvPr id="11" name="Picture 9" descr="[img8]">
              <a:hlinkClick r:id="rId3"/>
            </p:cNvPr>
            <p:cNvPicPr>
              <a:picLocks noChangeAspect="1" noChangeArrowheads="1"/>
            </p:cNvPicPr>
            <p:nvPr/>
          </p:nvPicPr>
          <p:blipFill>
            <a:blip r:embed="rId4" cstate="print"/>
            <a:srcRect/>
            <a:stretch>
              <a:fillRect/>
            </a:stretch>
          </p:blipFill>
          <p:spPr bwMode="auto">
            <a:xfrm>
              <a:off x="3100985" y="2450071"/>
              <a:ext cx="2467018" cy="1858489"/>
            </a:xfrm>
            <a:prstGeom prst="rect">
              <a:avLst/>
            </a:prstGeom>
            <a:solidFill>
              <a:srgbClr val="FFFFFF">
                <a:shade val="85000"/>
              </a:srgbClr>
            </a:solidFill>
            <a:ln w="3175"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9" name="Rectangle 18"/>
            <p:cNvSpPr>
              <a:spLocks noChangeArrowheads="1"/>
            </p:cNvSpPr>
            <p:nvPr/>
          </p:nvSpPr>
          <p:spPr bwMode="auto">
            <a:xfrm>
              <a:off x="3087584" y="4337435"/>
              <a:ext cx="2469304" cy="738121"/>
            </a:xfrm>
            <a:prstGeom prst="rect">
              <a:avLst/>
            </a:prstGeom>
            <a:solidFill>
              <a:srgbClr val="002060"/>
            </a:solidFill>
            <a:ln w="12700">
              <a:solidFill>
                <a:srgbClr val="000000"/>
              </a:solidFill>
              <a:miter lim="800000"/>
              <a:headEnd/>
              <a:tailEnd/>
            </a:ln>
            <a:effectLst>
              <a:outerShdw blurRad="63500" dist="38100" dir="8100000" algn="tr" rotWithShape="0">
                <a:srgbClr val="000000">
                  <a:alpha val="39998"/>
                </a:srgbClr>
              </a:outerShdw>
            </a:effectLst>
          </p:spPr>
          <p:txBody>
            <a:bodyPr>
              <a:spAutoFit/>
            </a:bodyPr>
            <a:lstStyle/>
            <a:p>
              <a:pPr marL="273050" indent="-273050" algn="ctr">
                <a:buClr>
                  <a:srgbClr val="0BD0D9"/>
                </a:buClr>
                <a:buSzPct val="95000"/>
              </a:pPr>
              <a:r>
                <a:rPr lang="ja-JP" altLang="en-US" sz="1400" b="1">
                  <a:solidFill>
                    <a:schemeClr val="bg1"/>
                  </a:solidFill>
                </a:rPr>
                <a:t>“</a:t>
              </a:r>
              <a:r>
                <a:rPr lang="en-US" altLang="ja-JP" sz="1400" b="1" dirty="0" err="1">
                  <a:solidFill>
                    <a:schemeClr val="bg1"/>
                  </a:solidFill>
                </a:rPr>
                <a:t>Snowmaggedon</a:t>
              </a:r>
              <a:r>
                <a:rPr lang="ja-JP" altLang="en-US" sz="1400" b="1">
                  <a:solidFill>
                    <a:schemeClr val="bg1"/>
                  </a:solidFill>
                </a:rPr>
                <a:t>”</a:t>
              </a:r>
              <a:endParaRPr lang="en-US" altLang="ja-JP" sz="1400" b="1" dirty="0">
                <a:solidFill>
                  <a:schemeClr val="bg1"/>
                </a:solidFill>
              </a:endParaRPr>
            </a:p>
            <a:p>
              <a:pPr marL="273050" indent="-273050" algn="ctr">
                <a:buClr>
                  <a:srgbClr val="0BD0D9"/>
                </a:buClr>
                <a:buSzPct val="95000"/>
              </a:pPr>
              <a:r>
                <a:rPr lang="en-US" sz="1400" b="1" i="1" dirty="0">
                  <a:solidFill>
                    <a:schemeClr val="bg1"/>
                  </a:solidFill>
                </a:rPr>
                <a:t>DC – Baltimore Paralyzed for 7 days</a:t>
              </a:r>
            </a:p>
          </p:txBody>
        </p:sp>
      </p:grpSp>
      <p:grpSp>
        <p:nvGrpSpPr>
          <p:cNvPr id="4" name="Group 23"/>
          <p:cNvGrpSpPr>
            <a:grpSpLocks/>
          </p:cNvGrpSpPr>
          <p:nvPr/>
        </p:nvGrpSpPr>
        <p:grpSpPr bwMode="auto">
          <a:xfrm>
            <a:off x="5775325" y="2281238"/>
            <a:ext cx="2860675" cy="2159000"/>
            <a:chOff x="6020794" y="2450071"/>
            <a:chExt cx="2861949" cy="2158677"/>
          </a:xfrm>
        </p:grpSpPr>
        <p:pic>
          <p:nvPicPr>
            <p:cNvPr id="12" name="Picture 13" descr="http://volcano-pictures.info/Redoubt_volcano.jpg"/>
            <p:cNvPicPr>
              <a:picLocks noChangeAspect="1" noChangeArrowheads="1"/>
            </p:cNvPicPr>
            <p:nvPr/>
          </p:nvPicPr>
          <p:blipFill>
            <a:blip r:embed="rId5" cstate="print"/>
            <a:srcRect/>
            <a:stretch>
              <a:fillRect/>
            </a:stretch>
          </p:blipFill>
          <p:spPr bwMode="auto">
            <a:xfrm>
              <a:off x="6044540" y="2450071"/>
              <a:ext cx="2836595" cy="1616692"/>
            </a:xfrm>
            <a:prstGeom prst="rect">
              <a:avLst/>
            </a:prstGeom>
            <a:solidFill>
              <a:srgbClr val="FFFFFF">
                <a:shade val="85000"/>
              </a:srgbClr>
            </a:solidFill>
            <a:ln w="3175"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 name="Rectangle 19"/>
            <p:cNvSpPr/>
            <p:nvPr/>
          </p:nvSpPr>
          <p:spPr>
            <a:xfrm>
              <a:off x="6020794" y="4085528"/>
              <a:ext cx="2861949" cy="523220"/>
            </a:xfrm>
            <a:prstGeom prst="rect">
              <a:avLst/>
            </a:prstGeom>
            <a:solidFill>
              <a:srgbClr val="002060"/>
            </a:solidFill>
            <a:ln>
              <a:solidFill>
                <a:schemeClr val="bg1">
                  <a:lumMod val="95000"/>
                </a:schemeClr>
              </a:solidFill>
            </a:ln>
            <a:effectLst>
              <a:outerShdw blurRad="50800" dist="38100" dir="2700000" algn="tl" rotWithShape="0">
                <a:prstClr val="black">
                  <a:alpha val="40000"/>
                </a:prstClr>
              </a:outerShdw>
            </a:effectLst>
          </p:spPr>
          <p:txBody>
            <a:bodyPr>
              <a:spAutoFit/>
            </a:bodyPr>
            <a:lstStyle/>
            <a:p>
              <a:pPr marL="273050" lvl="7" indent="-273050" algn="ctr" fontAlgn="base">
                <a:spcBef>
                  <a:spcPct val="0"/>
                </a:spcBef>
                <a:spcAft>
                  <a:spcPct val="0"/>
                </a:spcAft>
                <a:buClr>
                  <a:srgbClr val="0BD0D9"/>
                </a:buClr>
                <a:buSzPct val="95000"/>
                <a:defRPr/>
              </a:pPr>
              <a:r>
                <a:rPr lang="en-US" sz="1400" b="1" dirty="0">
                  <a:solidFill>
                    <a:schemeClr val="bg1"/>
                  </a:solidFill>
                  <a:latin typeface="Arial" charset="0"/>
                  <a:ea typeface="ＭＳ Ｐゴシック" pitchFamily="34" charset="-128"/>
                </a:rPr>
                <a:t>Iceland Volcanic Ash</a:t>
              </a:r>
            </a:p>
            <a:p>
              <a:pPr marL="273050" lvl="7" indent="-273050" algn="ctr" fontAlgn="base">
                <a:spcBef>
                  <a:spcPct val="0"/>
                </a:spcBef>
                <a:spcAft>
                  <a:spcPct val="0"/>
                </a:spcAft>
                <a:buClr>
                  <a:srgbClr val="0BD0D9"/>
                </a:buClr>
                <a:buSzPct val="95000"/>
                <a:defRPr/>
              </a:pPr>
              <a:r>
                <a:rPr lang="en-US" sz="1400" b="1" i="1" dirty="0">
                  <a:solidFill>
                    <a:schemeClr val="bg1"/>
                  </a:solidFill>
                  <a:latin typeface="Arial" charset="0"/>
                  <a:ea typeface="ＭＳ Ｐゴシック" pitchFamily="34" charset="-128"/>
                </a:rPr>
                <a:t>$2B Aviation Impacts</a:t>
              </a:r>
            </a:p>
          </p:txBody>
        </p:sp>
      </p:grpSp>
      <p:sp>
        <p:nvSpPr>
          <p:cNvPr id="21" name="Rectangle 20"/>
          <p:cNvSpPr/>
          <p:nvPr/>
        </p:nvSpPr>
        <p:spPr>
          <a:xfrm>
            <a:off x="-15875" y="4862513"/>
            <a:ext cx="8885238" cy="1430337"/>
          </a:xfrm>
          <a:prstGeom prst="rect">
            <a:avLst/>
          </a:prstGeom>
        </p:spPr>
        <p:txBody>
          <a:bodyPr>
            <a:spAutoFit/>
          </a:bodyPr>
          <a:lstStyle/>
          <a:p>
            <a:pPr marL="800100" lvl="1" indent="-342900">
              <a:spcBef>
                <a:spcPts val="1800"/>
              </a:spcBef>
              <a:buFont typeface="Arial"/>
              <a:buChar char="•"/>
              <a:defRPr/>
            </a:pPr>
            <a:r>
              <a:rPr lang="en-US" sz="2400" b="1" dirty="0">
                <a:solidFill>
                  <a:schemeClr val="bg1"/>
                </a:solidFill>
                <a:latin typeface="+mn-lt"/>
                <a:ea typeface="ＭＳ Ｐゴシック" pitchFamily="34" charset="-128"/>
              </a:rPr>
              <a:t>Even worse in 2011: Twelve $1B Weather Disasters</a:t>
            </a:r>
          </a:p>
          <a:p>
            <a:pPr marL="800100" lvl="1" indent="-342900">
              <a:spcBef>
                <a:spcPts val="1800"/>
              </a:spcBef>
              <a:buFont typeface="Arial"/>
              <a:buChar char="•"/>
              <a:defRPr/>
            </a:pPr>
            <a:r>
              <a:rPr lang="en-US" sz="2400" b="1" dirty="0">
                <a:solidFill>
                  <a:schemeClr val="bg1"/>
                </a:solidFill>
                <a:latin typeface="+mn-lt"/>
                <a:ea typeface="ＭＳ Ｐゴシック" pitchFamily="34" charset="-128"/>
              </a:rPr>
              <a:t>Supporting these events </a:t>
            </a:r>
            <a:r>
              <a:rPr lang="en-US" sz="2400" b="1" i="1" dirty="0">
                <a:solidFill>
                  <a:schemeClr val="bg1"/>
                </a:solidFill>
                <a:latin typeface="+mn-lt"/>
                <a:ea typeface="ＭＳ Ｐゴシック" pitchFamily="34" charset="-128"/>
              </a:rPr>
              <a:t>singularly </a:t>
            </a:r>
            <a:r>
              <a:rPr lang="en-US" sz="2400" b="1" dirty="0">
                <a:solidFill>
                  <a:schemeClr val="bg1"/>
                </a:solidFill>
                <a:latin typeface="+mn-lt"/>
                <a:ea typeface="ＭＳ Ｐゴシック" pitchFamily="34" charset="-128"/>
              </a:rPr>
              <a:t>stretched NWS resources and capabilities</a:t>
            </a:r>
            <a:r>
              <a:rPr lang="en-US" sz="2400" dirty="0">
                <a:solidFill>
                  <a:schemeClr val="bg1"/>
                </a:solidFill>
                <a:latin typeface="Arial" charset="0"/>
                <a:ea typeface="ＭＳ Ｐゴシック" pitchFamily="34" charset="-128"/>
              </a:rPr>
              <a:t>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838200" y="0"/>
            <a:ext cx="7467600" cy="1143000"/>
          </a:xfrm>
        </p:spPr>
        <p:txBody>
          <a:bodyPr/>
          <a:lstStyle/>
          <a:p>
            <a:pPr>
              <a:defRPr/>
            </a:pPr>
            <a:r>
              <a:rPr lang="en-US" sz="3200" dirty="0" smtClean="0"/>
              <a:t>January Storm’s Impacts and IDSS </a:t>
            </a:r>
            <a:endParaRPr lang="en-US" sz="3200" dirty="0"/>
          </a:p>
        </p:txBody>
      </p:sp>
      <p:sp>
        <p:nvSpPr>
          <p:cNvPr id="5123" name="Rectangle 3"/>
          <p:cNvSpPr>
            <a:spLocks noGrp="1" noChangeArrowheads="1"/>
          </p:cNvSpPr>
          <p:nvPr>
            <p:ph type="body" idx="1"/>
          </p:nvPr>
        </p:nvSpPr>
        <p:spPr>
          <a:xfrm>
            <a:off x="685800" y="1066800"/>
            <a:ext cx="8305800" cy="4572000"/>
          </a:xfrm>
        </p:spPr>
        <p:txBody>
          <a:bodyPr/>
          <a:lstStyle/>
          <a:p>
            <a:pPr>
              <a:spcBef>
                <a:spcPts val="0"/>
              </a:spcBef>
              <a:spcAft>
                <a:spcPts val="600"/>
              </a:spcAft>
              <a:defRPr/>
            </a:pPr>
            <a:r>
              <a:rPr lang="en-US" dirty="0" smtClean="0"/>
              <a:t>Impacts:</a:t>
            </a:r>
          </a:p>
          <a:p>
            <a:pPr lvl="1">
              <a:spcBef>
                <a:spcPts val="0"/>
              </a:spcBef>
              <a:spcAft>
                <a:spcPts val="600"/>
              </a:spcAft>
              <a:defRPr/>
            </a:pPr>
            <a:r>
              <a:rPr lang="en-US" dirty="0" smtClean="0"/>
              <a:t>Prolonged multi-hazard event (week plus)</a:t>
            </a:r>
          </a:p>
          <a:p>
            <a:pPr lvl="1">
              <a:spcBef>
                <a:spcPts val="0"/>
              </a:spcBef>
              <a:spcAft>
                <a:spcPts val="600"/>
              </a:spcAft>
              <a:defRPr/>
            </a:pPr>
            <a:r>
              <a:rPr lang="en-US" dirty="0" smtClean="0"/>
              <a:t>500,000+ without power</a:t>
            </a:r>
          </a:p>
          <a:p>
            <a:pPr lvl="1">
              <a:spcBef>
                <a:spcPts val="0"/>
              </a:spcBef>
              <a:spcAft>
                <a:spcPts val="600"/>
              </a:spcAft>
              <a:defRPr/>
            </a:pPr>
            <a:r>
              <a:rPr lang="en-US" dirty="0" smtClean="0"/>
              <a:t>Near record and record snow and ice</a:t>
            </a:r>
          </a:p>
          <a:p>
            <a:pPr lvl="1">
              <a:spcBef>
                <a:spcPts val="0"/>
              </a:spcBef>
              <a:spcAft>
                <a:spcPts val="600"/>
              </a:spcAft>
              <a:defRPr/>
            </a:pPr>
            <a:r>
              <a:rPr lang="en-US" dirty="0" smtClean="0"/>
              <a:t>Huge impacts to commerce (1 fatality; 4 missing)</a:t>
            </a:r>
          </a:p>
          <a:p>
            <a:pPr>
              <a:spcBef>
                <a:spcPts val="0"/>
              </a:spcBef>
              <a:spcAft>
                <a:spcPts val="600"/>
              </a:spcAft>
              <a:defRPr/>
            </a:pPr>
            <a:r>
              <a:rPr lang="en-US" dirty="0" smtClean="0"/>
              <a:t>IDSS:</a:t>
            </a:r>
          </a:p>
          <a:p>
            <a:pPr lvl="1">
              <a:spcBef>
                <a:spcPts val="0"/>
              </a:spcBef>
              <a:spcAft>
                <a:spcPts val="600"/>
              </a:spcAft>
              <a:defRPr/>
            </a:pPr>
            <a:r>
              <a:rPr lang="en-US" dirty="0" smtClean="0"/>
              <a:t>Tested new office operations plan</a:t>
            </a:r>
          </a:p>
          <a:p>
            <a:pPr lvl="1">
              <a:spcBef>
                <a:spcPts val="0"/>
              </a:spcBef>
              <a:spcAft>
                <a:spcPts val="600"/>
              </a:spcAft>
              <a:defRPr/>
            </a:pPr>
            <a:r>
              <a:rPr lang="en-US" dirty="0" smtClean="0"/>
              <a:t>Snow </a:t>
            </a:r>
            <a:r>
              <a:rPr lang="en-US" u="sng" dirty="0" smtClean="0"/>
              <a:t>well</a:t>
            </a:r>
            <a:r>
              <a:rPr lang="en-US" dirty="0" smtClean="0"/>
              <a:t> forecast; many early actions taken</a:t>
            </a:r>
          </a:p>
          <a:p>
            <a:pPr lvl="1">
              <a:spcBef>
                <a:spcPts val="0"/>
              </a:spcBef>
              <a:spcAft>
                <a:spcPts val="600"/>
              </a:spcAft>
              <a:defRPr/>
            </a:pPr>
            <a:r>
              <a:rPr lang="en-US" dirty="0" smtClean="0"/>
              <a:t>Ice storm not so much; EAS activation</a:t>
            </a:r>
          </a:p>
          <a:p>
            <a:pPr lvl="1">
              <a:spcBef>
                <a:spcPts val="0"/>
              </a:spcBef>
              <a:spcAft>
                <a:spcPts val="600"/>
              </a:spcAft>
              <a:defRPr/>
            </a:pPr>
            <a:r>
              <a:rPr lang="en-US" dirty="0" smtClean="0"/>
              <a:t>Five email briefings, six webinars (~4000 contacts)</a:t>
            </a:r>
          </a:p>
          <a:p>
            <a:pPr lvl="1">
              <a:spcBef>
                <a:spcPts val="0"/>
              </a:spcBef>
              <a:spcAft>
                <a:spcPts val="600"/>
              </a:spcAft>
              <a:defRPr/>
            </a:pPr>
            <a:r>
              <a:rPr lang="en-US" dirty="0" smtClean="0"/>
              <a:t>Special request state-level webinar and email</a:t>
            </a:r>
          </a:p>
          <a:p>
            <a:pPr lvl="1">
              <a:spcBef>
                <a:spcPts val="0"/>
              </a:spcBef>
              <a:spcAft>
                <a:spcPts val="600"/>
              </a:spcAft>
              <a:defRPr/>
            </a:pPr>
            <a:r>
              <a:rPr lang="en-US" dirty="0" smtClean="0"/>
              <a:t>Hundreds of media contacts</a:t>
            </a:r>
          </a:p>
          <a:p>
            <a:pPr lvl="1">
              <a:spcBef>
                <a:spcPts val="0"/>
              </a:spcBef>
              <a:spcAft>
                <a:spcPts val="600"/>
              </a:spcAft>
              <a:defRPr/>
            </a:pPr>
            <a:r>
              <a:rPr lang="en-US" dirty="0" smtClean="0"/>
              <a:t>Millions of hits on web (Weather Story)</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362200"/>
            <a:ext cx="7770813" cy="1141413"/>
          </a:xfrm>
        </p:spPr>
        <p:txBody>
          <a:bodyPr/>
          <a:lstStyle/>
          <a:p>
            <a:r>
              <a:rPr lang="en-US" dirty="0" smtClean="0"/>
              <a:t>Careers in the NWS</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solidFill>
        <a:effectLst/>
      </p:bgPr>
    </p:bg>
    <p:spTree>
      <p:nvGrpSpPr>
        <p:cNvPr id="1" name=""/>
        <p:cNvGrpSpPr/>
        <p:nvPr/>
      </p:nvGrpSpPr>
      <p:grpSpPr>
        <a:xfrm>
          <a:off x="0" y="0"/>
          <a:ext cx="0" cy="0"/>
          <a:chOff x="0" y="0"/>
          <a:chExt cx="0" cy="0"/>
        </a:xfrm>
      </p:grpSpPr>
      <p:sp>
        <p:nvSpPr>
          <p:cNvPr id="105522" name="Rectangle 50"/>
          <p:cNvSpPr>
            <a:spLocks noChangeArrowheads="1"/>
          </p:cNvSpPr>
          <p:nvPr/>
        </p:nvSpPr>
        <p:spPr bwMode="auto">
          <a:xfrm>
            <a:off x="990600" y="0"/>
            <a:ext cx="6384925" cy="1616075"/>
          </a:xfrm>
          <a:prstGeom prst="rect">
            <a:avLst/>
          </a:prstGeom>
          <a:noFill/>
          <a:ln w="9525">
            <a:noFill/>
            <a:miter lim="800000"/>
            <a:headEnd/>
            <a:tailEnd/>
          </a:ln>
          <a:effectLst/>
        </p:spPr>
        <p:txBody>
          <a:bodyPr anchor="ctr"/>
          <a:lstStyle/>
          <a:p>
            <a:pPr algn="l">
              <a:lnSpc>
                <a:spcPct val="85000"/>
              </a:lnSpc>
              <a:defRPr/>
            </a:pPr>
            <a:r>
              <a:rPr lang="en-US" sz="4000" b="1" dirty="0">
                <a:solidFill>
                  <a:srgbClr val="FFE881"/>
                </a:solidFill>
                <a:effectLst>
                  <a:outerShdw blurRad="38100" dist="38100" dir="2700000" algn="tl">
                    <a:srgbClr val="000000"/>
                  </a:outerShdw>
                </a:effectLst>
                <a:latin typeface="Times New Roman" pitchFamily="18" charset="0"/>
              </a:rPr>
              <a:t>A typical progression in the NWS for a </a:t>
            </a:r>
            <a:r>
              <a:rPr lang="en-US" sz="4000" b="1" dirty="0" smtClean="0">
                <a:solidFill>
                  <a:srgbClr val="FFE881"/>
                </a:solidFill>
                <a:effectLst>
                  <a:outerShdw blurRad="38100" dist="38100" dir="2700000" algn="tl">
                    <a:srgbClr val="000000"/>
                  </a:outerShdw>
                </a:effectLst>
                <a:latin typeface="Times New Roman" pitchFamily="18" charset="0"/>
              </a:rPr>
              <a:t>meteorology graduate with BS or MS</a:t>
            </a:r>
            <a:endParaRPr lang="en-US" sz="4000" b="1" dirty="0">
              <a:solidFill>
                <a:srgbClr val="FFE881"/>
              </a:solidFill>
              <a:effectLst>
                <a:outerShdw blurRad="38100" dist="38100" dir="2700000" algn="tl">
                  <a:srgbClr val="000000"/>
                </a:outerShdw>
              </a:effectLst>
              <a:latin typeface="Times New Roman" pitchFamily="18" charset="0"/>
            </a:endParaRPr>
          </a:p>
        </p:txBody>
      </p:sp>
      <p:sp>
        <p:nvSpPr>
          <p:cNvPr id="45059" name="Oval 51"/>
          <p:cNvSpPr>
            <a:spLocks noChangeArrowheads="1"/>
          </p:cNvSpPr>
          <p:nvPr/>
        </p:nvSpPr>
        <p:spPr bwMode="auto">
          <a:xfrm>
            <a:off x="0" y="3103563"/>
            <a:ext cx="1517650" cy="1176337"/>
          </a:xfrm>
          <a:prstGeom prst="ellipse">
            <a:avLst/>
          </a:prstGeom>
          <a:solidFill>
            <a:schemeClr val="accent1"/>
          </a:solidFill>
          <a:ln w="9525">
            <a:solidFill>
              <a:schemeClr val="tx1"/>
            </a:solidFill>
            <a:round/>
            <a:headEnd/>
            <a:tailEnd/>
          </a:ln>
        </p:spPr>
        <p:txBody>
          <a:bodyPr wrap="none" anchor="ctr"/>
          <a:lstStyle/>
          <a:p>
            <a:r>
              <a:rPr lang="en-US" sz="1800">
                <a:solidFill>
                  <a:schemeClr val="tx1"/>
                </a:solidFill>
              </a:rPr>
              <a:t>Intern</a:t>
            </a:r>
          </a:p>
        </p:txBody>
      </p:sp>
      <p:sp>
        <p:nvSpPr>
          <p:cNvPr id="45060" name="Oval 52"/>
          <p:cNvSpPr>
            <a:spLocks noChangeArrowheads="1"/>
          </p:cNvSpPr>
          <p:nvPr/>
        </p:nvSpPr>
        <p:spPr bwMode="auto">
          <a:xfrm>
            <a:off x="1768475" y="3108325"/>
            <a:ext cx="1517650" cy="1176338"/>
          </a:xfrm>
          <a:prstGeom prst="ellipse">
            <a:avLst/>
          </a:prstGeom>
          <a:solidFill>
            <a:schemeClr val="accent1"/>
          </a:solidFill>
          <a:ln w="9525">
            <a:solidFill>
              <a:schemeClr val="tx1"/>
            </a:solidFill>
            <a:round/>
            <a:headEnd/>
            <a:tailEnd/>
          </a:ln>
        </p:spPr>
        <p:txBody>
          <a:bodyPr wrap="none" anchor="ctr"/>
          <a:lstStyle/>
          <a:p>
            <a:r>
              <a:rPr lang="en-US" sz="1800">
                <a:solidFill>
                  <a:schemeClr val="tx1"/>
                </a:solidFill>
              </a:rPr>
              <a:t>General </a:t>
            </a:r>
          </a:p>
          <a:p>
            <a:r>
              <a:rPr lang="en-US" sz="1800">
                <a:solidFill>
                  <a:schemeClr val="tx1"/>
                </a:solidFill>
              </a:rPr>
              <a:t>Forecaster</a:t>
            </a:r>
          </a:p>
        </p:txBody>
      </p:sp>
      <p:sp>
        <p:nvSpPr>
          <p:cNvPr id="45061" name="Oval 53"/>
          <p:cNvSpPr>
            <a:spLocks noChangeArrowheads="1"/>
          </p:cNvSpPr>
          <p:nvPr/>
        </p:nvSpPr>
        <p:spPr bwMode="auto">
          <a:xfrm>
            <a:off x="3506788" y="3081338"/>
            <a:ext cx="1517650" cy="1176337"/>
          </a:xfrm>
          <a:prstGeom prst="ellipse">
            <a:avLst/>
          </a:prstGeom>
          <a:solidFill>
            <a:schemeClr val="accent1"/>
          </a:solidFill>
          <a:ln w="9525">
            <a:solidFill>
              <a:schemeClr val="tx1"/>
            </a:solidFill>
            <a:round/>
            <a:headEnd/>
            <a:tailEnd/>
          </a:ln>
        </p:spPr>
        <p:txBody>
          <a:bodyPr wrap="none" anchor="ctr"/>
          <a:lstStyle/>
          <a:p>
            <a:r>
              <a:rPr lang="en-US" sz="1800">
                <a:solidFill>
                  <a:schemeClr val="tx1"/>
                </a:solidFill>
              </a:rPr>
              <a:t>Lead </a:t>
            </a:r>
          </a:p>
          <a:p>
            <a:r>
              <a:rPr lang="en-US" sz="1800">
                <a:solidFill>
                  <a:schemeClr val="tx1"/>
                </a:solidFill>
              </a:rPr>
              <a:t>Forecaster</a:t>
            </a:r>
          </a:p>
        </p:txBody>
      </p:sp>
      <p:sp>
        <p:nvSpPr>
          <p:cNvPr id="45062" name="Oval 54"/>
          <p:cNvSpPr>
            <a:spLocks noChangeArrowheads="1"/>
          </p:cNvSpPr>
          <p:nvPr/>
        </p:nvSpPr>
        <p:spPr bwMode="auto">
          <a:xfrm>
            <a:off x="5038725" y="2151063"/>
            <a:ext cx="1517650" cy="1176337"/>
          </a:xfrm>
          <a:prstGeom prst="ellipse">
            <a:avLst/>
          </a:prstGeom>
          <a:solidFill>
            <a:schemeClr val="accent1"/>
          </a:solidFill>
          <a:ln w="9525">
            <a:solidFill>
              <a:schemeClr val="tx1"/>
            </a:solidFill>
            <a:round/>
            <a:headEnd/>
            <a:tailEnd/>
          </a:ln>
        </p:spPr>
        <p:txBody>
          <a:bodyPr wrap="none" anchor="ctr"/>
          <a:lstStyle/>
          <a:p>
            <a:r>
              <a:rPr lang="en-US" sz="1800">
                <a:solidFill>
                  <a:schemeClr val="tx1"/>
                </a:solidFill>
              </a:rPr>
              <a:t>SOO</a:t>
            </a:r>
          </a:p>
        </p:txBody>
      </p:sp>
      <p:sp>
        <p:nvSpPr>
          <p:cNvPr id="45063" name="Oval 55"/>
          <p:cNvSpPr>
            <a:spLocks noChangeArrowheads="1"/>
          </p:cNvSpPr>
          <p:nvPr/>
        </p:nvSpPr>
        <p:spPr bwMode="auto">
          <a:xfrm>
            <a:off x="5022850" y="3881438"/>
            <a:ext cx="1517650" cy="1176337"/>
          </a:xfrm>
          <a:prstGeom prst="ellipse">
            <a:avLst/>
          </a:prstGeom>
          <a:solidFill>
            <a:schemeClr val="accent1"/>
          </a:solidFill>
          <a:ln w="9525">
            <a:solidFill>
              <a:schemeClr val="tx1"/>
            </a:solidFill>
            <a:round/>
            <a:headEnd/>
            <a:tailEnd/>
          </a:ln>
        </p:spPr>
        <p:txBody>
          <a:bodyPr wrap="none" anchor="ctr"/>
          <a:lstStyle/>
          <a:p>
            <a:r>
              <a:rPr lang="en-US" sz="1800">
                <a:solidFill>
                  <a:schemeClr val="tx1"/>
                </a:solidFill>
              </a:rPr>
              <a:t>WCM</a:t>
            </a:r>
          </a:p>
        </p:txBody>
      </p:sp>
      <p:sp>
        <p:nvSpPr>
          <p:cNvPr id="45064" name="Oval 56"/>
          <p:cNvSpPr>
            <a:spLocks noChangeArrowheads="1"/>
          </p:cNvSpPr>
          <p:nvPr/>
        </p:nvSpPr>
        <p:spPr bwMode="auto">
          <a:xfrm>
            <a:off x="7000875" y="631825"/>
            <a:ext cx="1517650" cy="1176338"/>
          </a:xfrm>
          <a:prstGeom prst="ellipse">
            <a:avLst/>
          </a:prstGeom>
          <a:solidFill>
            <a:schemeClr val="accent1"/>
          </a:solidFill>
          <a:ln w="9525">
            <a:solidFill>
              <a:schemeClr val="tx1"/>
            </a:solidFill>
            <a:round/>
            <a:headEnd/>
            <a:tailEnd/>
          </a:ln>
        </p:spPr>
        <p:txBody>
          <a:bodyPr wrap="none" anchor="ctr"/>
          <a:lstStyle/>
          <a:p>
            <a:r>
              <a:rPr lang="en-US" sz="1800">
                <a:solidFill>
                  <a:schemeClr val="tx1"/>
                </a:solidFill>
              </a:rPr>
              <a:t>MIC at field </a:t>
            </a:r>
          </a:p>
          <a:p>
            <a:r>
              <a:rPr lang="en-US" sz="1800">
                <a:solidFill>
                  <a:schemeClr val="tx1"/>
                </a:solidFill>
              </a:rPr>
              <a:t>office</a:t>
            </a:r>
          </a:p>
        </p:txBody>
      </p:sp>
      <p:sp>
        <p:nvSpPr>
          <p:cNvPr id="45065" name="Oval 57"/>
          <p:cNvSpPr>
            <a:spLocks noChangeArrowheads="1"/>
          </p:cNvSpPr>
          <p:nvPr/>
        </p:nvSpPr>
        <p:spPr bwMode="auto">
          <a:xfrm>
            <a:off x="7016750" y="2066925"/>
            <a:ext cx="1517650" cy="1176338"/>
          </a:xfrm>
          <a:prstGeom prst="ellipse">
            <a:avLst/>
          </a:prstGeom>
          <a:solidFill>
            <a:schemeClr val="accent1"/>
          </a:solidFill>
          <a:ln w="9525">
            <a:solidFill>
              <a:schemeClr val="tx1"/>
            </a:solidFill>
            <a:round/>
            <a:headEnd/>
            <a:tailEnd/>
          </a:ln>
        </p:spPr>
        <p:txBody>
          <a:bodyPr wrap="none" anchor="ctr"/>
          <a:lstStyle/>
          <a:p>
            <a:r>
              <a:rPr lang="en-US" sz="1800">
                <a:solidFill>
                  <a:schemeClr val="tx1"/>
                </a:solidFill>
              </a:rPr>
              <a:t>Regional or </a:t>
            </a:r>
          </a:p>
          <a:p>
            <a:r>
              <a:rPr lang="en-US" sz="1800">
                <a:solidFill>
                  <a:schemeClr val="tx1"/>
                </a:solidFill>
              </a:rPr>
              <a:t>National </a:t>
            </a:r>
          </a:p>
          <a:p>
            <a:r>
              <a:rPr lang="en-US" sz="1800">
                <a:solidFill>
                  <a:schemeClr val="tx1"/>
                </a:solidFill>
              </a:rPr>
              <a:t>HQ</a:t>
            </a:r>
          </a:p>
        </p:txBody>
      </p:sp>
      <p:sp>
        <p:nvSpPr>
          <p:cNvPr id="45066" name="Oval 58"/>
          <p:cNvSpPr>
            <a:spLocks noChangeArrowheads="1"/>
          </p:cNvSpPr>
          <p:nvPr/>
        </p:nvSpPr>
        <p:spPr bwMode="auto">
          <a:xfrm>
            <a:off x="7016750" y="3668713"/>
            <a:ext cx="1517650" cy="1176337"/>
          </a:xfrm>
          <a:prstGeom prst="ellipse">
            <a:avLst/>
          </a:prstGeom>
          <a:solidFill>
            <a:schemeClr val="accent1"/>
          </a:solidFill>
          <a:ln w="9525">
            <a:solidFill>
              <a:schemeClr val="tx1"/>
            </a:solidFill>
            <a:round/>
            <a:headEnd/>
            <a:tailEnd/>
          </a:ln>
        </p:spPr>
        <p:txBody>
          <a:bodyPr wrap="none" anchor="ctr"/>
          <a:lstStyle/>
          <a:p>
            <a:r>
              <a:rPr lang="en-US" sz="1800">
                <a:solidFill>
                  <a:schemeClr val="tx1"/>
                </a:solidFill>
              </a:rPr>
              <a:t>National</a:t>
            </a:r>
          </a:p>
          <a:p>
            <a:r>
              <a:rPr lang="en-US" sz="1800">
                <a:solidFill>
                  <a:schemeClr val="tx1"/>
                </a:solidFill>
              </a:rPr>
              <a:t>Center</a:t>
            </a:r>
          </a:p>
        </p:txBody>
      </p:sp>
      <p:sp>
        <p:nvSpPr>
          <p:cNvPr id="45067" name="Oval 59"/>
          <p:cNvSpPr>
            <a:spLocks noChangeArrowheads="1"/>
          </p:cNvSpPr>
          <p:nvPr/>
        </p:nvSpPr>
        <p:spPr bwMode="auto">
          <a:xfrm>
            <a:off x="7070725" y="5126038"/>
            <a:ext cx="1517650" cy="1176337"/>
          </a:xfrm>
          <a:prstGeom prst="ellipse">
            <a:avLst/>
          </a:prstGeom>
          <a:solidFill>
            <a:schemeClr val="accent1"/>
          </a:solidFill>
          <a:ln w="9525">
            <a:solidFill>
              <a:schemeClr val="tx1"/>
            </a:solidFill>
            <a:round/>
            <a:headEnd/>
            <a:tailEnd/>
          </a:ln>
        </p:spPr>
        <p:txBody>
          <a:bodyPr wrap="none" anchor="ctr"/>
          <a:lstStyle/>
          <a:p>
            <a:r>
              <a:rPr lang="en-US" sz="1800">
                <a:solidFill>
                  <a:schemeClr val="tx1"/>
                </a:solidFill>
              </a:rPr>
              <a:t>Research</a:t>
            </a:r>
          </a:p>
          <a:p>
            <a:r>
              <a:rPr lang="en-US" sz="1800">
                <a:solidFill>
                  <a:schemeClr val="tx1"/>
                </a:solidFill>
              </a:rPr>
              <a:t>Position, etc.</a:t>
            </a:r>
          </a:p>
        </p:txBody>
      </p:sp>
      <p:sp>
        <p:nvSpPr>
          <p:cNvPr id="45068" name="Line 60"/>
          <p:cNvSpPr>
            <a:spLocks noChangeShapeType="1"/>
          </p:cNvSpPr>
          <p:nvPr/>
        </p:nvSpPr>
        <p:spPr bwMode="auto">
          <a:xfrm flipV="1">
            <a:off x="1501775" y="3670300"/>
            <a:ext cx="304800" cy="3175"/>
          </a:xfrm>
          <a:prstGeom prst="line">
            <a:avLst/>
          </a:prstGeom>
          <a:noFill/>
          <a:ln w="9525">
            <a:solidFill>
              <a:schemeClr val="tx1"/>
            </a:solidFill>
            <a:round/>
            <a:headEnd/>
            <a:tailEnd type="triangle" w="med" len="med"/>
          </a:ln>
        </p:spPr>
        <p:txBody>
          <a:bodyPr/>
          <a:lstStyle/>
          <a:p>
            <a:endParaRPr lang="en-US"/>
          </a:p>
        </p:txBody>
      </p:sp>
      <p:sp>
        <p:nvSpPr>
          <p:cNvPr id="45069" name="Line 61"/>
          <p:cNvSpPr>
            <a:spLocks noChangeShapeType="1"/>
          </p:cNvSpPr>
          <p:nvPr/>
        </p:nvSpPr>
        <p:spPr bwMode="auto">
          <a:xfrm>
            <a:off x="3281363" y="3673475"/>
            <a:ext cx="246062" cy="0"/>
          </a:xfrm>
          <a:prstGeom prst="line">
            <a:avLst/>
          </a:prstGeom>
          <a:noFill/>
          <a:ln w="9525">
            <a:solidFill>
              <a:schemeClr val="tx1"/>
            </a:solidFill>
            <a:round/>
            <a:headEnd/>
            <a:tailEnd type="triangle" w="med" len="med"/>
          </a:ln>
        </p:spPr>
        <p:txBody>
          <a:bodyPr/>
          <a:lstStyle/>
          <a:p>
            <a:endParaRPr lang="en-US"/>
          </a:p>
        </p:txBody>
      </p:sp>
      <p:sp>
        <p:nvSpPr>
          <p:cNvPr id="45070" name="Line 62"/>
          <p:cNvSpPr>
            <a:spLocks noChangeShapeType="1"/>
          </p:cNvSpPr>
          <p:nvPr/>
        </p:nvSpPr>
        <p:spPr bwMode="auto">
          <a:xfrm flipV="1">
            <a:off x="4865688" y="3086100"/>
            <a:ext cx="311150" cy="212725"/>
          </a:xfrm>
          <a:prstGeom prst="line">
            <a:avLst/>
          </a:prstGeom>
          <a:noFill/>
          <a:ln w="9525">
            <a:solidFill>
              <a:schemeClr val="tx1"/>
            </a:solidFill>
            <a:round/>
            <a:headEnd/>
            <a:tailEnd type="triangle" w="med" len="med"/>
          </a:ln>
        </p:spPr>
        <p:txBody>
          <a:bodyPr/>
          <a:lstStyle/>
          <a:p>
            <a:endParaRPr lang="en-US"/>
          </a:p>
        </p:txBody>
      </p:sp>
      <p:sp>
        <p:nvSpPr>
          <p:cNvPr id="45071" name="Line 63"/>
          <p:cNvSpPr>
            <a:spLocks noChangeShapeType="1"/>
          </p:cNvSpPr>
          <p:nvPr/>
        </p:nvSpPr>
        <p:spPr bwMode="auto">
          <a:xfrm>
            <a:off x="4894263" y="3997325"/>
            <a:ext cx="246062" cy="179388"/>
          </a:xfrm>
          <a:prstGeom prst="line">
            <a:avLst/>
          </a:prstGeom>
          <a:noFill/>
          <a:ln w="9525">
            <a:solidFill>
              <a:schemeClr val="tx1"/>
            </a:solidFill>
            <a:round/>
            <a:headEnd/>
            <a:tailEnd type="triangle" w="med" len="med"/>
          </a:ln>
        </p:spPr>
        <p:txBody>
          <a:bodyPr/>
          <a:lstStyle/>
          <a:p>
            <a:endParaRPr lang="en-US"/>
          </a:p>
        </p:txBody>
      </p:sp>
      <p:sp>
        <p:nvSpPr>
          <p:cNvPr id="45072" name="Rectangle 64"/>
          <p:cNvSpPr>
            <a:spLocks noChangeArrowheads="1"/>
          </p:cNvSpPr>
          <p:nvPr/>
        </p:nvSpPr>
        <p:spPr bwMode="auto">
          <a:xfrm>
            <a:off x="6923088" y="544513"/>
            <a:ext cx="1797050" cy="5795962"/>
          </a:xfrm>
          <a:prstGeom prst="rect">
            <a:avLst/>
          </a:prstGeom>
          <a:solidFill>
            <a:srgbClr val="FF9900">
              <a:alpha val="39999"/>
            </a:srgbClr>
          </a:solidFill>
          <a:ln w="9525">
            <a:solidFill>
              <a:schemeClr val="tx1"/>
            </a:solidFill>
            <a:miter lim="800000"/>
            <a:headEnd/>
            <a:tailEnd/>
          </a:ln>
        </p:spPr>
        <p:txBody>
          <a:bodyPr wrap="none" anchor="ctr"/>
          <a:lstStyle/>
          <a:p>
            <a:endParaRPr lang="en-US"/>
          </a:p>
        </p:txBody>
      </p:sp>
      <p:sp>
        <p:nvSpPr>
          <p:cNvPr id="45073" name="Line 65"/>
          <p:cNvSpPr>
            <a:spLocks noChangeShapeType="1"/>
          </p:cNvSpPr>
          <p:nvPr/>
        </p:nvSpPr>
        <p:spPr bwMode="auto">
          <a:xfrm flipV="1">
            <a:off x="6553200" y="2713038"/>
            <a:ext cx="369888" cy="7937"/>
          </a:xfrm>
          <a:prstGeom prst="line">
            <a:avLst/>
          </a:prstGeom>
          <a:noFill/>
          <a:ln w="9525">
            <a:solidFill>
              <a:schemeClr val="tx1"/>
            </a:solidFill>
            <a:round/>
            <a:headEnd/>
            <a:tailEnd type="triangle" w="med" len="med"/>
          </a:ln>
        </p:spPr>
        <p:txBody>
          <a:bodyPr/>
          <a:lstStyle/>
          <a:p>
            <a:endParaRPr lang="en-US"/>
          </a:p>
        </p:txBody>
      </p:sp>
      <p:sp>
        <p:nvSpPr>
          <p:cNvPr id="45074" name="Line 66"/>
          <p:cNvSpPr>
            <a:spLocks noChangeShapeType="1"/>
          </p:cNvSpPr>
          <p:nvPr/>
        </p:nvSpPr>
        <p:spPr bwMode="auto">
          <a:xfrm flipV="1">
            <a:off x="6543675" y="4479925"/>
            <a:ext cx="377825" cy="4763"/>
          </a:xfrm>
          <a:prstGeom prst="line">
            <a:avLst/>
          </a:prstGeom>
          <a:noFill/>
          <a:ln w="9525">
            <a:solidFill>
              <a:schemeClr val="tx1"/>
            </a:solidFill>
            <a:round/>
            <a:headEnd/>
            <a:tailEnd type="triangle" w="med" len="med"/>
          </a:ln>
        </p:spPr>
        <p:txBody>
          <a:bodyPr/>
          <a:lstStyle/>
          <a:p>
            <a:endParaRPr lang="en-US"/>
          </a:p>
        </p:txBody>
      </p:sp>
      <p:sp>
        <p:nvSpPr>
          <p:cNvPr id="45075" name="Text Box 67"/>
          <p:cNvSpPr txBox="1">
            <a:spLocks noChangeArrowheads="1"/>
          </p:cNvSpPr>
          <p:nvPr/>
        </p:nvSpPr>
        <p:spPr bwMode="auto">
          <a:xfrm>
            <a:off x="0" y="5108575"/>
            <a:ext cx="5327650" cy="1749425"/>
          </a:xfrm>
          <a:prstGeom prst="rect">
            <a:avLst/>
          </a:prstGeom>
          <a:solidFill>
            <a:srgbClr val="99CCFF">
              <a:alpha val="79999"/>
            </a:srgbClr>
          </a:solidFill>
          <a:ln w="9525">
            <a:solidFill>
              <a:schemeClr val="bg2"/>
            </a:solidFill>
            <a:miter lim="800000"/>
            <a:headEnd/>
            <a:tailEnd/>
          </a:ln>
        </p:spPr>
        <p:txBody>
          <a:bodyPr>
            <a:spAutoFit/>
          </a:bodyPr>
          <a:lstStyle/>
          <a:p>
            <a:pPr algn="l">
              <a:spcBef>
                <a:spcPct val="50000"/>
              </a:spcBef>
            </a:pPr>
            <a:r>
              <a:rPr lang="en-US" sz="1800" dirty="0">
                <a:solidFill>
                  <a:schemeClr val="tx1"/>
                </a:solidFill>
              </a:rPr>
              <a:t>Other staff at the typical field office include: </a:t>
            </a:r>
            <a:r>
              <a:rPr lang="en-US" sz="1800" dirty="0" err="1">
                <a:solidFill>
                  <a:schemeClr val="tx1"/>
                </a:solidFill>
              </a:rPr>
              <a:t>hydrometeorological</a:t>
            </a:r>
            <a:r>
              <a:rPr lang="en-US" sz="1800" dirty="0">
                <a:solidFill>
                  <a:schemeClr val="tx1"/>
                </a:solidFill>
              </a:rPr>
              <a:t> technicians, electronics technicians and a system administrator, information technology officer, service hydrologist, and administrative assistant.  We’ve got 28 full-time </a:t>
            </a:r>
            <a:r>
              <a:rPr lang="en-US" dirty="0" smtClean="0"/>
              <a:t>staff</a:t>
            </a:r>
            <a:r>
              <a:rPr lang="en-US" sz="1800" dirty="0" smtClean="0">
                <a:solidFill>
                  <a:schemeClr val="tx1"/>
                </a:solidFill>
              </a:rPr>
              <a:t> </a:t>
            </a:r>
            <a:r>
              <a:rPr lang="en-US" sz="1800" dirty="0">
                <a:solidFill>
                  <a:schemeClr val="tx1"/>
                </a:solidFill>
              </a:rPr>
              <a:t>at WFO Seattle (18 </a:t>
            </a:r>
            <a:r>
              <a:rPr lang="en-US" sz="1800" dirty="0" err="1">
                <a:solidFill>
                  <a:schemeClr val="tx1"/>
                </a:solidFill>
              </a:rPr>
              <a:t>mets</a:t>
            </a:r>
            <a:r>
              <a:rPr lang="en-US" sz="1800" dirty="0">
                <a:solidFill>
                  <a:schemeClr val="tx1"/>
                </a:solidFill>
              </a:rPr>
              <a:t>).</a:t>
            </a:r>
          </a:p>
        </p:txBody>
      </p:sp>
      <p:sp>
        <p:nvSpPr>
          <p:cNvPr id="45076" name="Text Box 68"/>
          <p:cNvSpPr txBox="1">
            <a:spLocks noChangeArrowheads="1"/>
          </p:cNvSpPr>
          <p:nvPr/>
        </p:nvSpPr>
        <p:spPr bwMode="auto">
          <a:xfrm>
            <a:off x="436563" y="4371975"/>
            <a:ext cx="795337" cy="376238"/>
          </a:xfrm>
          <a:prstGeom prst="rect">
            <a:avLst/>
          </a:prstGeom>
          <a:solidFill>
            <a:srgbClr val="00FFFF">
              <a:alpha val="70195"/>
            </a:srgbClr>
          </a:solidFill>
          <a:ln w="9525">
            <a:solidFill>
              <a:schemeClr val="bg2"/>
            </a:solidFill>
            <a:miter lim="800000"/>
            <a:headEnd/>
            <a:tailEnd/>
          </a:ln>
        </p:spPr>
        <p:txBody>
          <a:bodyPr>
            <a:spAutoFit/>
          </a:bodyPr>
          <a:lstStyle/>
          <a:p>
            <a:pPr algn="l">
              <a:spcBef>
                <a:spcPct val="50000"/>
              </a:spcBef>
            </a:pPr>
            <a:r>
              <a:rPr lang="en-US" sz="1800">
                <a:solidFill>
                  <a:schemeClr val="tx1"/>
                </a:solidFill>
              </a:rPr>
              <a:t>1 - 4</a:t>
            </a:r>
          </a:p>
        </p:txBody>
      </p:sp>
      <p:sp>
        <p:nvSpPr>
          <p:cNvPr id="45077" name="Text Box 69"/>
          <p:cNvSpPr txBox="1">
            <a:spLocks noChangeArrowheads="1"/>
          </p:cNvSpPr>
          <p:nvPr/>
        </p:nvSpPr>
        <p:spPr bwMode="auto">
          <a:xfrm>
            <a:off x="2390775" y="4365625"/>
            <a:ext cx="333375" cy="376238"/>
          </a:xfrm>
          <a:prstGeom prst="rect">
            <a:avLst/>
          </a:prstGeom>
          <a:solidFill>
            <a:srgbClr val="00FFFF">
              <a:alpha val="70195"/>
            </a:srgbClr>
          </a:solidFill>
          <a:ln w="9525">
            <a:solidFill>
              <a:schemeClr val="bg2"/>
            </a:solidFill>
            <a:miter lim="800000"/>
            <a:headEnd/>
            <a:tailEnd/>
          </a:ln>
        </p:spPr>
        <p:txBody>
          <a:bodyPr>
            <a:spAutoFit/>
          </a:bodyPr>
          <a:lstStyle/>
          <a:p>
            <a:pPr algn="l">
              <a:spcBef>
                <a:spcPct val="50000"/>
              </a:spcBef>
            </a:pPr>
            <a:r>
              <a:rPr lang="en-US" sz="1800">
                <a:solidFill>
                  <a:schemeClr val="tx1"/>
                </a:solidFill>
              </a:rPr>
              <a:t>5</a:t>
            </a:r>
          </a:p>
        </p:txBody>
      </p:sp>
      <p:sp>
        <p:nvSpPr>
          <p:cNvPr id="45078" name="Text Box 70"/>
          <p:cNvSpPr txBox="1">
            <a:spLocks noChangeArrowheads="1"/>
          </p:cNvSpPr>
          <p:nvPr/>
        </p:nvSpPr>
        <p:spPr bwMode="auto">
          <a:xfrm>
            <a:off x="4133850" y="4359275"/>
            <a:ext cx="304800" cy="376238"/>
          </a:xfrm>
          <a:prstGeom prst="rect">
            <a:avLst/>
          </a:prstGeom>
          <a:solidFill>
            <a:srgbClr val="00FFFF">
              <a:alpha val="70195"/>
            </a:srgbClr>
          </a:solidFill>
          <a:ln w="9525">
            <a:solidFill>
              <a:schemeClr val="bg2"/>
            </a:solidFill>
            <a:miter lim="800000"/>
            <a:headEnd/>
            <a:tailEnd/>
          </a:ln>
        </p:spPr>
        <p:txBody>
          <a:bodyPr>
            <a:spAutoFit/>
          </a:bodyPr>
          <a:lstStyle/>
          <a:p>
            <a:pPr algn="l">
              <a:spcBef>
                <a:spcPct val="50000"/>
              </a:spcBef>
            </a:pPr>
            <a:r>
              <a:rPr lang="en-US" sz="1800">
                <a:solidFill>
                  <a:schemeClr val="tx1"/>
                </a:solidFill>
              </a:rPr>
              <a:t>5</a:t>
            </a:r>
          </a:p>
        </p:txBody>
      </p:sp>
      <p:sp>
        <p:nvSpPr>
          <p:cNvPr id="45079" name="Text Box 71"/>
          <p:cNvSpPr txBox="1">
            <a:spLocks noChangeArrowheads="1"/>
          </p:cNvSpPr>
          <p:nvPr/>
        </p:nvSpPr>
        <p:spPr bwMode="auto">
          <a:xfrm>
            <a:off x="5691188" y="3411538"/>
            <a:ext cx="304800" cy="376237"/>
          </a:xfrm>
          <a:prstGeom prst="rect">
            <a:avLst/>
          </a:prstGeom>
          <a:solidFill>
            <a:srgbClr val="00FFFF">
              <a:alpha val="70195"/>
            </a:srgbClr>
          </a:solidFill>
          <a:ln w="9525">
            <a:solidFill>
              <a:schemeClr val="bg2"/>
            </a:solidFill>
            <a:miter lim="800000"/>
            <a:headEnd/>
            <a:tailEnd/>
          </a:ln>
        </p:spPr>
        <p:txBody>
          <a:bodyPr>
            <a:spAutoFit/>
          </a:bodyPr>
          <a:lstStyle/>
          <a:p>
            <a:pPr algn="l">
              <a:spcBef>
                <a:spcPct val="50000"/>
              </a:spcBef>
            </a:pPr>
            <a:r>
              <a:rPr lang="en-US" sz="1800">
                <a:solidFill>
                  <a:schemeClr val="tx1"/>
                </a:solidFill>
              </a:rPr>
              <a:t>1</a:t>
            </a:r>
          </a:p>
        </p:txBody>
      </p:sp>
      <p:sp>
        <p:nvSpPr>
          <p:cNvPr id="45080" name="Text Box 72"/>
          <p:cNvSpPr txBox="1">
            <a:spLocks noChangeArrowheads="1"/>
          </p:cNvSpPr>
          <p:nvPr/>
        </p:nvSpPr>
        <p:spPr bwMode="auto">
          <a:xfrm>
            <a:off x="3352800" y="1676400"/>
            <a:ext cx="3025775" cy="366712"/>
          </a:xfrm>
          <a:prstGeom prst="rect">
            <a:avLst/>
          </a:prstGeom>
          <a:noFill/>
          <a:ln w="9525">
            <a:noFill/>
            <a:miter lim="800000"/>
            <a:headEnd/>
            <a:tailEnd/>
          </a:ln>
        </p:spPr>
        <p:txBody>
          <a:bodyPr>
            <a:spAutoFit/>
          </a:bodyPr>
          <a:lstStyle/>
          <a:p>
            <a:pPr algn="l">
              <a:spcBef>
                <a:spcPct val="50000"/>
              </a:spcBef>
            </a:pPr>
            <a:r>
              <a:rPr lang="en-US" sz="1800" dirty="0">
                <a:solidFill>
                  <a:srgbClr val="FFFF00"/>
                </a:solidFill>
              </a:rPr>
              <a:t>All sorts of places to go…</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3554" name="Object 14"/>
          <p:cNvGraphicFramePr>
            <a:graphicFrameLocks noChangeAspect="1"/>
          </p:cNvGraphicFramePr>
          <p:nvPr>
            <p:ph/>
          </p:nvPr>
        </p:nvGraphicFramePr>
        <p:xfrm>
          <a:off x="457200" y="1447800"/>
          <a:ext cx="8305800" cy="4787900"/>
        </p:xfrm>
        <a:graphic>
          <a:graphicData uri="http://schemas.openxmlformats.org/presentationml/2006/ole">
            <p:oleObj spid="_x0000_s70658" name="Drawing" r:id="rId3" imgW="8344080" imgH="4809960" progId="">
              <p:embed/>
            </p:oleObj>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40292" name="Rectangle 4"/>
          <p:cNvSpPr>
            <a:spLocks noGrp="1" noChangeArrowheads="1"/>
          </p:cNvSpPr>
          <p:nvPr>
            <p:ph type="title"/>
          </p:nvPr>
        </p:nvSpPr>
        <p:spPr/>
        <p:txBody>
          <a:bodyPr/>
          <a:lstStyle/>
          <a:p>
            <a:pPr eaLnBrk="1" hangingPunct="1">
              <a:defRPr/>
            </a:pPr>
            <a:r>
              <a:rPr lang="en-US" smtClean="0"/>
              <a:t>WFO Seattle Schedule</a:t>
            </a:r>
          </a:p>
        </p:txBody>
      </p:sp>
      <p:pic>
        <p:nvPicPr>
          <p:cNvPr id="46083" name="Picture 1562"/>
          <p:cNvPicPr>
            <a:picLocks noChangeAspect="1" noChangeArrowheads="1"/>
          </p:cNvPicPr>
          <p:nvPr/>
        </p:nvPicPr>
        <p:blipFill>
          <a:blip r:embed="rId2" cstate="print"/>
          <a:srcRect/>
          <a:stretch>
            <a:fillRect/>
          </a:stretch>
        </p:blipFill>
        <p:spPr bwMode="auto">
          <a:xfrm>
            <a:off x="304800" y="762000"/>
            <a:ext cx="8534400" cy="5675313"/>
          </a:xfrm>
          <a:prstGeom prst="rect">
            <a:avLst/>
          </a:prstGeom>
          <a:noFill/>
          <a:ln w="50800" algn="ctr">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srcRect/>
          <a:stretch>
            <a:fillRect/>
          </a:stretch>
        </p:blipFill>
        <p:spPr bwMode="auto">
          <a:xfrm>
            <a:off x="-46655" y="-152400"/>
            <a:ext cx="9495455" cy="8096250"/>
          </a:xfrm>
          <a:prstGeom prst="rect">
            <a:avLst/>
          </a:prstGeom>
          <a:noFill/>
          <a:ln w="9525">
            <a:noFill/>
            <a:miter lim="800000"/>
            <a:headEnd/>
            <a:tailEnd/>
          </a:ln>
        </p:spPr>
      </p:pic>
      <p:sp>
        <p:nvSpPr>
          <p:cNvPr id="47107" name="Text Box 9"/>
          <p:cNvSpPr txBox="1">
            <a:spLocks noChangeArrowheads="1"/>
          </p:cNvSpPr>
          <p:nvPr/>
        </p:nvSpPr>
        <p:spPr bwMode="auto">
          <a:xfrm>
            <a:off x="152400" y="6019800"/>
            <a:ext cx="609600" cy="276999"/>
          </a:xfrm>
          <a:prstGeom prst="rect">
            <a:avLst/>
          </a:prstGeom>
          <a:noFill/>
          <a:ln w="9525">
            <a:noFill/>
            <a:miter lim="800000"/>
            <a:headEnd/>
            <a:tailEnd/>
          </a:ln>
        </p:spPr>
        <p:txBody>
          <a:bodyPr>
            <a:spAutoFit/>
          </a:bodyPr>
          <a:lstStyle/>
          <a:p>
            <a:pPr>
              <a:spcBef>
                <a:spcPct val="50000"/>
              </a:spcBef>
            </a:pPr>
            <a:r>
              <a:rPr lang="en-US" sz="1200" b="1" dirty="0">
                <a:solidFill>
                  <a:srgbClr val="00CC00"/>
                </a:solidFill>
              </a:rPr>
              <a:t>MIC</a:t>
            </a:r>
          </a:p>
        </p:txBody>
      </p:sp>
      <p:sp>
        <p:nvSpPr>
          <p:cNvPr id="47108" name="Text Box 10"/>
          <p:cNvSpPr txBox="1">
            <a:spLocks noChangeArrowheads="1"/>
          </p:cNvSpPr>
          <p:nvPr/>
        </p:nvSpPr>
        <p:spPr bwMode="auto">
          <a:xfrm>
            <a:off x="0" y="5867400"/>
            <a:ext cx="990600" cy="215444"/>
          </a:xfrm>
          <a:prstGeom prst="rect">
            <a:avLst/>
          </a:prstGeom>
          <a:noFill/>
          <a:ln w="9525">
            <a:noFill/>
            <a:miter lim="800000"/>
            <a:headEnd/>
            <a:tailEnd/>
          </a:ln>
        </p:spPr>
        <p:txBody>
          <a:bodyPr tIns="0">
            <a:spAutoFit/>
          </a:bodyPr>
          <a:lstStyle/>
          <a:p>
            <a:pPr>
              <a:spcBef>
                <a:spcPct val="50000"/>
              </a:spcBef>
            </a:pPr>
            <a:r>
              <a:rPr lang="en-US" sz="1100" b="1" dirty="0">
                <a:solidFill>
                  <a:srgbClr val="00CC00"/>
                </a:solidFill>
              </a:rPr>
              <a:t>SOO/WCM</a:t>
            </a:r>
            <a:endParaRPr lang="en-US" b="1" dirty="0">
              <a:solidFill>
                <a:srgbClr val="00CC00"/>
              </a:solidFill>
            </a:endParaRPr>
          </a:p>
        </p:txBody>
      </p:sp>
      <p:sp>
        <p:nvSpPr>
          <p:cNvPr id="47109" name="Text Box 11"/>
          <p:cNvSpPr txBox="1">
            <a:spLocks noChangeArrowheads="1"/>
          </p:cNvSpPr>
          <p:nvPr/>
        </p:nvSpPr>
        <p:spPr bwMode="auto">
          <a:xfrm>
            <a:off x="152400" y="5608868"/>
            <a:ext cx="609600" cy="258532"/>
          </a:xfrm>
          <a:prstGeom prst="rect">
            <a:avLst/>
          </a:prstGeom>
          <a:noFill/>
          <a:ln w="9525">
            <a:noFill/>
            <a:miter lim="800000"/>
            <a:headEnd/>
            <a:tailEnd/>
          </a:ln>
        </p:spPr>
        <p:txBody>
          <a:bodyPr tIns="27432">
            <a:spAutoFit/>
          </a:bodyPr>
          <a:lstStyle/>
          <a:p>
            <a:pPr>
              <a:spcBef>
                <a:spcPct val="50000"/>
              </a:spcBef>
            </a:pPr>
            <a:r>
              <a:rPr lang="en-US" sz="1200" b="1" dirty="0">
                <a:solidFill>
                  <a:srgbClr val="00CC00"/>
                </a:solidFill>
              </a:rPr>
              <a:t>LF</a:t>
            </a:r>
          </a:p>
        </p:txBody>
      </p:sp>
      <p:sp>
        <p:nvSpPr>
          <p:cNvPr id="47110" name="Text Box 12"/>
          <p:cNvSpPr txBox="1">
            <a:spLocks noChangeArrowheads="1"/>
          </p:cNvSpPr>
          <p:nvPr/>
        </p:nvSpPr>
        <p:spPr bwMode="auto">
          <a:xfrm>
            <a:off x="152400" y="5410200"/>
            <a:ext cx="609600" cy="276999"/>
          </a:xfrm>
          <a:prstGeom prst="rect">
            <a:avLst/>
          </a:prstGeom>
          <a:noFill/>
          <a:ln w="9525">
            <a:noFill/>
            <a:miter lim="800000"/>
            <a:headEnd/>
            <a:tailEnd/>
          </a:ln>
        </p:spPr>
        <p:txBody>
          <a:bodyPr>
            <a:spAutoFit/>
          </a:bodyPr>
          <a:lstStyle/>
          <a:p>
            <a:pPr>
              <a:spcBef>
                <a:spcPct val="50000"/>
              </a:spcBef>
            </a:pPr>
            <a:r>
              <a:rPr lang="en-US" sz="1200" b="1" dirty="0">
                <a:solidFill>
                  <a:srgbClr val="00CC00"/>
                </a:solidFill>
              </a:rPr>
              <a:t>GF</a:t>
            </a:r>
          </a:p>
        </p:txBody>
      </p:sp>
      <p:sp>
        <p:nvSpPr>
          <p:cNvPr id="47111" name="Text Box 13"/>
          <p:cNvSpPr txBox="1">
            <a:spLocks noChangeArrowheads="1"/>
          </p:cNvSpPr>
          <p:nvPr/>
        </p:nvSpPr>
        <p:spPr bwMode="auto">
          <a:xfrm>
            <a:off x="152400" y="4038600"/>
            <a:ext cx="838200" cy="258532"/>
          </a:xfrm>
          <a:prstGeom prst="rect">
            <a:avLst/>
          </a:prstGeom>
          <a:noFill/>
          <a:ln w="9525">
            <a:noFill/>
            <a:miter lim="800000"/>
            <a:headEnd/>
            <a:tailEnd/>
          </a:ln>
        </p:spPr>
        <p:txBody>
          <a:bodyPr wrap="square" tIns="27432">
            <a:spAutoFit/>
          </a:bodyPr>
          <a:lstStyle/>
          <a:p>
            <a:pPr>
              <a:spcBef>
                <a:spcPct val="50000"/>
              </a:spcBef>
            </a:pPr>
            <a:r>
              <a:rPr lang="en-US" sz="1200" b="1" dirty="0" smtClean="0">
                <a:solidFill>
                  <a:srgbClr val="00CC00"/>
                </a:solidFill>
              </a:rPr>
              <a:t>Intern (1)</a:t>
            </a:r>
            <a:endParaRPr lang="en-US" sz="1200" b="1" dirty="0">
              <a:solidFill>
                <a:srgbClr val="00CC00"/>
              </a:solidFill>
            </a:endParaRPr>
          </a:p>
        </p:txBody>
      </p:sp>
      <p:sp>
        <p:nvSpPr>
          <p:cNvPr id="47112" name="Text Box 14"/>
          <p:cNvSpPr txBox="1">
            <a:spLocks noChangeArrowheads="1"/>
          </p:cNvSpPr>
          <p:nvPr/>
        </p:nvSpPr>
        <p:spPr bwMode="auto">
          <a:xfrm>
            <a:off x="152400" y="4876800"/>
            <a:ext cx="914400" cy="230832"/>
          </a:xfrm>
          <a:prstGeom prst="rect">
            <a:avLst/>
          </a:prstGeom>
          <a:noFill/>
          <a:ln w="9525">
            <a:noFill/>
            <a:miter lim="800000"/>
            <a:headEnd/>
            <a:tailEnd/>
          </a:ln>
        </p:spPr>
        <p:txBody>
          <a:bodyPr wrap="square" tIns="0">
            <a:spAutoFit/>
          </a:bodyPr>
          <a:lstStyle/>
          <a:p>
            <a:pPr>
              <a:spcBef>
                <a:spcPct val="50000"/>
              </a:spcBef>
            </a:pPr>
            <a:r>
              <a:rPr lang="en-US" sz="1200" b="1" dirty="0" smtClean="0">
                <a:solidFill>
                  <a:srgbClr val="00CC00"/>
                </a:solidFill>
              </a:rPr>
              <a:t>Intern (3)</a:t>
            </a:r>
            <a:endParaRPr lang="en-US" sz="1200" b="1" dirty="0">
              <a:solidFill>
                <a:srgbClr val="00CC00"/>
              </a:solidFill>
            </a:endParaRPr>
          </a:p>
        </p:txBody>
      </p:sp>
      <p:sp>
        <p:nvSpPr>
          <p:cNvPr id="47113" name="Line 15"/>
          <p:cNvSpPr>
            <a:spLocks noChangeShapeType="1"/>
          </p:cNvSpPr>
          <p:nvPr/>
        </p:nvSpPr>
        <p:spPr bwMode="auto">
          <a:xfrm>
            <a:off x="457200" y="4267200"/>
            <a:ext cx="0" cy="609600"/>
          </a:xfrm>
          <a:prstGeom prst="line">
            <a:avLst/>
          </a:prstGeom>
          <a:noFill/>
          <a:ln w="28575">
            <a:solidFill>
              <a:srgbClr val="00CC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0813" cy="1141413"/>
          </a:xfrm>
          <a:effectLst>
            <a:outerShdw blurRad="50800" dist="38100" dir="2700000" algn="tl" rotWithShape="0">
              <a:prstClr val="black">
                <a:alpha val="79000"/>
              </a:prstClr>
            </a:outerShdw>
          </a:effectLst>
        </p:spPr>
        <p:txBody>
          <a:bodyPr/>
          <a:lstStyle/>
          <a:p>
            <a:r>
              <a:rPr lang="en-US" sz="3600" b="0" dirty="0" smtClean="0">
                <a:latin typeface="Arial Bold"/>
              </a:rPr>
              <a:t>Summary Thoughts</a:t>
            </a:r>
            <a:endParaRPr lang="en-US" sz="3600" b="0" dirty="0">
              <a:latin typeface="Arial Bold"/>
            </a:endParaRPr>
          </a:p>
        </p:txBody>
      </p:sp>
      <p:sp>
        <p:nvSpPr>
          <p:cNvPr id="3" name="Content Placeholder 2"/>
          <p:cNvSpPr>
            <a:spLocks noGrp="1"/>
          </p:cNvSpPr>
          <p:nvPr>
            <p:ph idx="1"/>
          </p:nvPr>
        </p:nvSpPr>
        <p:spPr>
          <a:xfrm>
            <a:off x="762000" y="1447800"/>
            <a:ext cx="7770813" cy="4800600"/>
          </a:xfrm>
          <a:effectLst>
            <a:outerShdw blurRad="50800" dist="38100" dir="2700000" algn="tl" rotWithShape="0">
              <a:prstClr val="black">
                <a:alpha val="88000"/>
              </a:prstClr>
            </a:outerShdw>
          </a:effectLst>
        </p:spPr>
        <p:txBody>
          <a:bodyPr/>
          <a:lstStyle/>
          <a:p>
            <a:r>
              <a:rPr lang="en-US" dirty="0" smtClean="0"/>
              <a:t>The future of the NWS forecaster is to do more and more decision support</a:t>
            </a:r>
          </a:p>
          <a:p>
            <a:r>
              <a:rPr lang="en-US" dirty="0" smtClean="0"/>
              <a:t>Most decision makers want someone to help them understand the impacts… at a personal level (they aren’t all that interested in the weather)</a:t>
            </a:r>
          </a:p>
          <a:p>
            <a:r>
              <a:rPr lang="en-US" dirty="0" smtClean="0"/>
              <a:t>Solid scientific principles are critical and offer many opportunities</a:t>
            </a:r>
          </a:p>
          <a:p>
            <a:r>
              <a:rPr lang="en-US" dirty="0" smtClean="0"/>
              <a:t>These are all important and rewarding activities</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2706" name="Picture 2"/>
          <p:cNvPicPr>
            <a:picLocks noChangeAspect="1" noChangeArrowheads="1"/>
          </p:cNvPicPr>
          <p:nvPr/>
        </p:nvPicPr>
        <p:blipFill>
          <a:blip r:embed="rId3" cstate="print"/>
          <a:srcRect/>
          <a:stretch>
            <a:fillRect/>
          </a:stretch>
        </p:blipFill>
        <p:spPr bwMode="auto">
          <a:xfrm>
            <a:off x="0" y="0"/>
            <a:ext cx="9150728" cy="6858000"/>
          </a:xfrm>
          <a:prstGeom prst="rect">
            <a:avLst/>
          </a:prstGeom>
          <a:noFill/>
          <a:ln w="9525">
            <a:noFill/>
            <a:miter lim="800000"/>
            <a:headEnd/>
            <a:tailEnd/>
          </a:ln>
        </p:spPr>
      </p:pic>
      <p:sp>
        <p:nvSpPr>
          <p:cNvPr id="5" name="Title 2"/>
          <p:cNvSpPr txBox="1">
            <a:spLocks/>
          </p:cNvSpPr>
          <p:nvPr/>
        </p:nvSpPr>
        <p:spPr bwMode="auto">
          <a:xfrm>
            <a:off x="381001" y="0"/>
            <a:ext cx="5867400" cy="1905000"/>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marL="0" marR="0" lvl="0" indent="0" defTabSz="457200" rtl="0" eaLnBrk="0" fontAlgn="base" latinLnBrk="0" hangingPunct="0">
              <a:lnSpc>
                <a:spcPct val="93000"/>
              </a:lnSpc>
              <a:spcBef>
                <a:spcPct val="0"/>
              </a:spcBef>
              <a:spcAft>
                <a:spcPct val="0"/>
              </a:spcAft>
              <a:buClr>
                <a:srgbClr val="FFFF00"/>
              </a:buClr>
              <a:buSzPct val="100000"/>
              <a:buFont typeface="Arial" charset="0"/>
              <a:buNone/>
              <a:tabLst/>
              <a:defRPr/>
            </a:pPr>
            <a:r>
              <a:rPr kumimoji="0" lang="en-US" sz="4000" b="1" i="0" u="none" strike="noStrike" kern="0" cap="none" spc="0" normalizeH="0" baseline="0" noProof="0" dirty="0" smtClean="0">
                <a:ln>
                  <a:noFill/>
                </a:ln>
                <a:solidFill>
                  <a:srgbClr val="00FF00"/>
                </a:solidFill>
                <a:effectLst/>
                <a:uLnTx/>
                <a:uFillTx/>
                <a:latin typeface="+mj-lt"/>
                <a:ea typeface="+mj-ea"/>
                <a:cs typeface="+mj-cs"/>
              </a:rPr>
              <a:t>The NWS is a great</a:t>
            </a:r>
            <a:br>
              <a:rPr kumimoji="0" lang="en-US" sz="4000" b="1" i="0" u="none" strike="noStrike" kern="0" cap="none" spc="0" normalizeH="0" baseline="0" noProof="0" dirty="0" smtClean="0">
                <a:ln>
                  <a:noFill/>
                </a:ln>
                <a:solidFill>
                  <a:srgbClr val="00FF00"/>
                </a:solidFill>
                <a:effectLst/>
                <a:uLnTx/>
                <a:uFillTx/>
                <a:latin typeface="+mj-lt"/>
                <a:ea typeface="+mj-ea"/>
                <a:cs typeface="+mj-cs"/>
              </a:rPr>
            </a:br>
            <a:r>
              <a:rPr kumimoji="0" lang="en-US" sz="4000" b="1" i="0" u="none" strike="noStrike" kern="0" cap="none" spc="0" normalizeH="0" baseline="0" noProof="0" dirty="0" smtClean="0">
                <a:ln>
                  <a:noFill/>
                </a:ln>
                <a:solidFill>
                  <a:srgbClr val="00FF00"/>
                </a:solidFill>
                <a:effectLst/>
                <a:uLnTx/>
                <a:uFillTx/>
                <a:latin typeface="+mj-lt"/>
                <a:ea typeface="+mj-ea"/>
                <a:cs typeface="+mj-cs"/>
              </a:rPr>
              <a:t> place to work!!</a:t>
            </a:r>
            <a:endParaRPr kumimoji="0" lang="en-US" sz="4000" b="1" i="0" u="none" strike="noStrike" kern="0" cap="none" spc="0" normalizeH="0" baseline="0" noProof="0" dirty="0">
              <a:ln>
                <a:noFill/>
              </a:ln>
              <a:solidFill>
                <a:srgbClr val="00FF00"/>
              </a:solidFill>
              <a:effectLst/>
              <a:uLnTx/>
              <a:uFillTx/>
              <a:latin typeface="+mj-lt"/>
              <a:ea typeface="+mj-ea"/>
              <a:cs typeface="+mj-cs"/>
            </a:endParaRPr>
          </a:p>
        </p:txBody>
      </p:sp>
      <p:graphicFrame>
        <p:nvGraphicFramePr>
          <p:cNvPr id="72707" name="Object 4"/>
          <p:cNvGraphicFramePr>
            <a:graphicFrameLocks noChangeAspect="1"/>
          </p:cNvGraphicFramePr>
          <p:nvPr/>
        </p:nvGraphicFramePr>
        <p:xfrm flipV="1">
          <a:off x="5410200" y="6172200"/>
          <a:ext cx="3733800" cy="477097"/>
        </p:xfrm>
        <a:graphic>
          <a:graphicData uri="http://schemas.openxmlformats.org/presentationml/2006/ole">
            <p:oleObj spid="_x0000_s69634" name="Drawing" r:id="rId4" imgW="6858000" imgH="876240" progId="">
              <p:embed/>
            </p:oleObj>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7172" name="Object 4"/>
          <p:cNvGraphicFramePr>
            <a:graphicFrameLocks noChangeAspect="1"/>
          </p:cNvGraphicFramePr>
          <p:nvPr>
            <p:ph sz="half" idx="1"/>
          </p:nvPr>
        </p:nvGraphicFramePr>
        <p:xfrm>
          <a:off x="2971800" y="3962400"/>
          <a:ext cx="3505200" cy="2801938"/>
        </p:xfrm>
        <a:graphic>
          <a:graphicData uri="http://schemas.openxmlformats.org/presentationml/2006/ole">
            <p:oleObj spid="_x0000_s7172" name="Drawing" r:id="rId3" imgW="3419525" imgH="2734177" progId="">
              <p:embed/>
            </p:oleObj>
          </a:graphicData>
        </a:graphic>
      </p:graphicFrame>
      <p:graphicFrame>
        <p:nvGraphicFramePr>
          <p:cNvPr id="7170" name="Object 8"/>
          <p:cNvGraphicFramePr>
            <a:graphicFrameLocks noChangeAspect="1"/>
          </p:cNvGraphicFramePr>
          <p:nvPr>
            <p:ph sz="quarter" idx="3"/>
          </p:nvPr>
        </p:nvGraphicFramePr>
        <p:xfrm>
          <a:off x="231775" y="1463675"/>
          <a:ext cx="7315200" cy="4773613"/>
        </p:xfrm>
        <a:graphic>
          <a:graphicData uri="http://schemas.openxmlformats.org/presentationml/2006/ole">
            <p:oleObj spid="_x0000_s7170" name="Drawing" r:id="rId4" imgW="8496720" imgH="5542560" progId="">
              <p:embed/>
            </p:oleObj>
          </a:graphicData>
        </a:graphic>
      </p:graphicFrame>
      <p:sp>
        <p:nvSpPr>
          <p:cNvPr id="37890" name="Rectangle 2"/>
          <p:cNvSpPr>
            <a:spLocks noGrp="1" noChangeArrowheads="1"/>
          </p:cNvSpPr>
          <p:nvPr>
            <p:ph type="title"/>
          </p:nvPr>
        </p:nvSpPr>
        <p:spPr>
          <a:xfrm>
            <a:off x="-228600" y="457200"/>
            <a:ext cx="6705600" cy="533400"/>
          </a:xfrm>
        </p:spPr>
        <p:txBody>
          <a:bodyPr/>
          <a:lstStyle/>
          <a:p>
            <a:pPr eaLnBrk="1" hangingPunct="1">
              <a:defRPr/>
            </a:pPr>
            <a:r>
              <a:rPr lang="en-US" sz="4000" dirty="0" smtClean="0"/>
              <a:t>Aviation</a:t>
            </a:r>
          </a:p>
        </p:txBody>
      </p:sp>
      <p:graphicFrame>
        <p:nvGraphicFramePr>
          <p:cNvPr id="7171" name="Object 6"/>
          <p:cNvGraphicFramePr>
            <a:graphicFrameLocks noChangeAspect="1"/>
          </p:cNvGraphicFramePr>
          <p:nvPr>
            <p:ph sz="quarter" idx="2"/>
          </p:nvPr>
        </p:nvGraphicFramePr>
        <p:xfrm>
          <a:off x="4495800" y="228600"/>
          <a:ext cx="4457700" cy="4648200"/>
        </p:xfrm>
        <a:graphic>
          <a:graphicData uri="http://schemas.openxmlformats.org/presentationml/2006/ole">
            <p:oleObj spid="_x0000_s7171" name="Drawing" r:id="rId5" imgW="3552840" imgH="3705120" progId="">
              <p:embed/>
            </p:oleObj>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NWS S&amp;T Priorities</a:t>
            </a:r>
            <a:endParaRPr lang="en-US" dirty="0"/>
          </a:p>
        </p:txBody>
      </p:sp>
      <p:sp>
        <p:nvSpPr>
          <p:cNvPr id="3" name="Content Placeholder 2"/>
          <p:cNvSpPr>
            <a:spLocks noGrp="1"/>
          </p:cNvSpPr>
          <p:nvPr>
            <p:ph idx="1"/>
          </p:nvPr>
        </p:nvSpPr>
        <p:spPr>
          <a:xfrm>
            <a:off x="762000" y="1371600"/>
            <a:ext cx="7770813" cy="4902200"/>
          </a:xfrm>
        </p:spPr>
        <p:txBody>
          <a:bodyPr/>
          <a:lstStyle/>
          <a:p>
            <a:r>
              <a:rPr lang="en-US" dirty="0" smtClean="0"/>
              <a:t>Forecaster Environment</a:t>
            </a:r>
          </a:p>
          <a:p>
            <a:r>
              <a:rPr lang="en-US" dirty="0" smtClean="0"/>
              <a:t>Situational Awareness</a:t>
            </a:r>
          </a:p>
          <a:p>
            <a:r>
              <a:rPr lang="en-US" dirty="0" smtClean="0"/>
              <a:t>Numerical Guidance</a:t>
            </a:r>
          </a:p>
          <a:p>
            <a:r>
              <a:rPr lang="en-US" dirty="0" smtClean="0"/>
              <a:t>Forecast Uncertainty</a:t>
            </a:r>
          </a:p>
          <a:p>
            <a:r>
              <a:rPr lang="en-US" dirty="0" smtClean="0"/>
              <a:t>Integration of Social Science</a:t>
            </a:r>
          </a:p>
          <a:p>
            <a:r>
              <a:rPr lang="en-US" dirty="0" smtClean="0"/>
              <a:t>Information Technology</a:t>
            </a:r>
          </a:p>
          <a:p>
            <a:r>
              <a:rPr lang="en-US" dirty="0" smtClean="0"/>
              <a:t>Improved Science</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2"/>
          <p:cNvSpPr>
            <a:spLocks noGrp="1" noChangeArrowheads="1"/>
          </p:cNvSpPr>
          <p:nvPr>
            <p:ph type="title" sz="quarter"/>
          </p:nvPr>
        </p:nvSpPr>
        <p:spPr>
          <a:xfrm>
            <a:off x="1219200" y="533400"/>
            <a:ext cx="6705600" cy="533400"/>
          </a:xfrm>
        </p:spPr>
        <p:txBody>
          <a:bodyPr/>
          <a:lstStyle/>
          <a:p>
            <a:pPr eaLnBrk="1" hangingPunct="1">
              <a:defRPr/>
            </a:pPr>
            <a:r>
              <a:rPr lang="en-US" sz="4000" dirty="0" smtClean="0"/>
              <a:t>Center Weather Service Unit (CWSU)</a:t>
            </a:r>
          </a:p>
        </p:txBody>
      </p:sp>
      <p:graphicFrame>
        <p:nvGraphicFramePr>
          <p:cNvPr id="8194" name="Object 4"/>
          <p:cNvGraphicFramePr>
            <a:graphicFrameLocks noChangeAspect="1"/>
          </p:cNvGraphicFramePr>
          <p:nvPr>
            <p:ph sz="quarter" idx="1"/>
          </p:nvPr>
        </p:nvGraphicFramePr>
        <p:xfrm>
          <a:off x="4114800" y="1524000"/>
          <a:ext cx="4827588" cy="3443288"/>
        </p:xfrm>
        <a:graphic>
          <a:graphicData uri="http://schemas.openxmlformats.org/presentationml/2006/ole">
            <p:oleObj spid="_x0000_s8194" name="Drawing" r:id="rId3" imgW="5219640" imgH="3724200" progId="">
              <p:embed/>
            </p:oleObj>
          </a:graphicData>
        </a:graphic>
      </p:graphicFrame>
      <p:graphicFrame>
        <p:nvGraphicFramePr>
          <p:cNvPr id="8195" name="Object 6"/>
          <p:cNvGraphicFramePr>
            <a:graphicFrameLocks noChangeAspect="1"/>
          </p:cNvGraphicFramePr>
          <p:nvPr>
            <p:ph sz="quarter" idx="2"/>
          </p:nvPr>
        </p:nvGraphicFramePr>
        <p:xfrm>
          <a:off x="4267200" y="1676400"/>
          <a:ext cx="4495800" cy="3192463"/>
        </p:xfrm>
        <a:graphic>
          <a:graphicData uri="http://schemas.openxmlformats.org/presentationml/2006/ole">
            <p:oleObj spid="_x0000_s8195" name="Drawing" r:id="rId4" imgW="4895696" imgH="3476517" progId="">
              <p:embed/>
            </p:oleObj>
          </a:graphicData>
        </a:graphic>
      </p:graphicFrame>
      <p:graphicFrame>
        <p:nvGraphicFramePr>
          <p:cNvPr id="8196" name="Object 8"/>
          <p:cNvGraphicFramePr>
            <a:graphicFrameLocks noChangeAspect="1"/>
          </p:cNvGraphicFramePr>
          <p:nvPr>
            <p:ph sz="quarter" idx="3"/>
          </p:nvPr>
        </p:nvGraphicFramePr>
        <p:xfrm>
          <a:off x="228600" y="1676400"/>
          <a:ext cx="3810000" cy="2238375"/>
        </p:xfrm>
        <a:graphic>
          <a:graphicData uri="http://schemas.openxmlformats.org/presentationml/2006/ole">
            <p:oleObj spid="_x0000_s8196" name="Drawing" r:id="rId5" imgW="3809880" imgH="2238480" progId="">
              <p:embed/>
            </p:oleObj>
          </a:graphicData>
        </a:graphic>
      </p:graphicFrame>
      <p:sp>
        <p:nvSpPr>
          <p:cNvPr id="8198" name="Rectangle 13"/>
          <p:cNvSpPr>
            <a:spLocks noChangeArrowheads="1"/>
          </p:cNvSpPr>
          <p:nvPr/>
        </p:nvSpPr>
        <p:spPr bwMode="auto">
          <a:xfrm>
            <a:off x="533400" y="5029200"/>
            <a:ext cx="8153400" cy="1616075"/>
          </a:xfrm>
          <a:prstGeom prst="rect">
            <a:avLst/>
          </a:prstGeom>
          <a:noFill/>
          <a:ln w="9525">
            <a:noFill/>
            <a:miter lim="800000"/>
            <a:headEnd/>
            <a:tailEnd/>
          </a:ln>
        </p:spPr>
        <p:txBody>
          <a:bodyPr wrap="square">
            <a:spAutoFit/>
          </a:bodyPr>
          <a:lstStyle/>
          <a:p>
            <a:pPr algn="l"/>
            <a:r>
              <a:rPr lang="en-US" sz="2000" b="1" dirty="0">
                <a:solidFill>
                  <a:srgbClr val="FFFFCC"/>
                </a:solidFill>
              </a:rPr>
              <a:t>Coordination:</a:t>
            </a:r>
          </a:p>
          <a:p>
            <a:pPr algn="l"/>
            <a:r>
              <a:rPr lang="en-US" sz="2000" b="1" dirty="0">
                <a:solidFill>
                  <a:srgbClr val="99FFCC"/>
                </a:solidFill>
              </a:rPr>
              <a:t> -   6:00 am in-brief from WFO Seattle shift team leader</a:t>
            </a:r>
          </a:p>
          <a:p>
            <a:pPr algn="l"/>
            <a:r>
              <a:rPr lang="en-US" sz="2000" b="1" dirty="0">
                <a:solidFill>
                  <a:srgbClr val="99FFCC"/>
                </a:solidFill>
              </a:rPr>
              <a:t> -   9:30 am coordination call prior to issuance of SEA TAF (hub)</a:t>
            </a:r>
          </a:p>
          <a:p>
            <a:pPr algn="l"/>
            <a:r>
              <a:rPr lang="en-US" sz="2000" b="1" dirty="0">
                <a:solidFill>
                  <a:srgbClr val="99FFCC"/>
                </a:solidFill>
              </a:rPr>
              <a:t> -   other times as needed, e.g., SEA TAF amendment</a:t>
            </a:r>
          </a:p>
          <a:p>
            <a:pPr algn="l"/>
            <a:r>
              <a:rPr lang="en-US" sz="2000" b="1" dirty="0">
                <a:solidFill>
                  <a:srgbClr val="99FFCC"/>
                </a:solidFill>
              </a:rPr>
              <a:t> -  12 Planet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1202" name="Rectangle 2"/>
          <p:cNvSpPr>
            <a:spLocks noGrp="1" noChangeArrowheads="1"/>
          </p:cNvSpPr>
          <p:nvPr>
            <p:ph type="title" sz="quarter"/>
          </p:nvPr>
        </p:nvSpPr>
        <p:spPr/>
        <p:txBody>
          <a:bodyPr/>
          <a:lstStyle/>
          <a:p>
            <a:pPr eaLnBrk="1" hangingPunct="1">
              <a:defRPr/>
            </a:pPr>
            <a:r>
              <a:rPr lang="en-US" sz="4800" b="0" dirty="0" smtClean="0"/>
              <a:t>Hydrology Program</a:t>
            </a:r>
          </a:p>
        </p:txBody>
      </p:sp>
      <p:graphicFrame>
        <p:nvGraphicFramePr>
          <p:cNvPr id="9218" name="Object 4"/>
          <p:cNvGraphicFramePr>
            <a:graphicFrameLocks noChangeAspect="1"/>
          </p:cNvGraphicFramePr>
          <p:nvPr>
            <p:ph sz="quarter" idx="1"/>
          </p:nvPr>
        </p:nvGraphicFramePr>
        <p:xfrm>
          <a:off x="4114800" y="914400"/>
          <a:ext cx="4800600" cy="5486400"/>
        </p:xfrm>
        <a:graphic>
          <a:graphicData uri="http://schemas.openxmlformats.org/presentationml/2006/ole">
            <p:oleObj spid="_x0000_s9218" name="Drawing" r:id="rId3" imgW="5610240" imgH="6410160" progId="">
              <p:embed/>
            </p:oleObj>
          </a:graphicData>
        </a:graphic>
      </p:graphicFrame>
      <p:graphicFrame>
        <p:nvGraphicFramePr>
          <p:cNvPr id="9219" name="Object 6"/>
          <p:cNvGraphicFramePr>
            <a:graphicFrameLocks noChangeAspect="1"/>
          </p:cNvGraphicFramePr>
          <p:nvPr>
            <p:ph sz="quarter" idx="2"/>
          </p:nvPr>
        </p:nvGraphicFramePr>
        <p:xfrm>
          <a:off x="228600" y="4114800"/>
          <a:ext cx="3663950" cy="2247900"/>
        </p:xfrm>
        <a:graphic>
          <a:graphicData uri="http://schemas.openxmlformats.org/presentationml/2006/ole">
            <p:oleObj spid="_x0000_s9219" name="Drawing" r:id="rId4" imgW="4115100" imgH="2523985" progId="">
              <p:embed/>
            </p:oleObj>
          </a:graphicData>
        </a:graphic>
      </p:graphicFrame>
      <p:graphicFrame>
        <p:nvGraphicFramePr>
          <p:cNvPr id="9221" name="Object 10"/>
          <p:cNvGraphicFramePr>
            <a:graphicFrameLocks noChangeAspect="1"/>
          </p:cNvGraphicFramePr>
          <p:nvPr>
            <p:ph sz="quarter" idx="4"/>
          </p:nvPr>
        </p:nvGraphicFramePr>
        <p:xfrm>
          <a:off x="152400" y="1676400"/>
          <a:ext cx="3665538" cy="2247900"/>
        </p:xfrm>
        <a:graphic>
          <a:graphicData uri="http://schemas.openxmlformats.org/presentationml/2006/ole">
            <p:oleObj spid="_x0000_s9221" name="Drawing" r:id="rId5" imgW="3990960" imgH="2448000" progId="">
              <p:embed/>
            </p:oleObj>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2590800" y="838200"/>
            <a:ext cx="3657600" cy="533400"/>
          </a:xfrm>
        </p:spPr>
        <p:txBody>
          <a:bodyPr/>
          <a:lstStyle/>
          <a:p>
            <a:pPr eaLnBrk="1" hangingPunct="1">
              <a:defRPr/>
            </a:pPr>
            <a:r>
              <a:rPr lang="en-US" dirty="0" smtClean="0"/>
              <a:t>Fire Support</a:t>
            </a:r>
            <a:br>
              <a:rPr lang="en-US" dirty="0" smtClean="0"/>
            </a:br>
            <a:r>
              <a:rPr lang="en-US" dirty="0" smtClean="0"/>
              <a:t>IMETs (ERS)</a:t>
            </a:r>
          </a:p>
        </p:txBody>
      </p:sp>
      <p:sp>
        <p:nvSpPr>
          <p:cNvPr id="104451" name="Rectangle 3"/>
          <p:cNvSpPr>
            <a:spLocks noGrp="1" noChangeArrowheads="1"/>
          </p:cNvSpPr>
          <p:nvPr>
            <p:ph type="body" idx="1"/>
          </p:nvPr>
        </p:nvSpPr>
        <p:spPr>
          <a:xfrm>
            <a:off x="381000" y="2133600"/>
            <a:ext cx="8540750" cy="3810000"/>
          </a:xfrm>
        </p:spPr>
        <p:txBody>
          <a:bodyPr/>
          <a:lstStyle/>
          <a:p>
            <a:pPr eaLnBrk="1" hangingPunct="1">
              <a:defRPr/>
            </a:pPr>
            <a:r>
              <a:rPr lang="en-US" sz="2400" dirty="0" smtClean="0">
                <a:solidFill>
                  <a:srgbClr val="00FF00"/>
                </a:solidFill>
              </a:rPr>
              <a:t>Highly trained in Fire Behavior, NFDRS and ICS.</a:t>
            </a:r>
          </a:p>
          <a:p>
            <a:pPr eaLnBrk="1" hangingPunct="1">
              <a:defRPr/>
            </a:pPr>
            <a:r>
              <a:rPr lang="en-US" sz="2400" dirty="0" smtClean="0">
                <a:solidFill>
                  <a:srgbClr val="00FF00"/>
                </a:solidFill>
              </a:rPr>
              <a:t>Knowledgeable in the care and use of PPE.</a:t>
            </a:r>
          </a:p>
          <a:p>
            <a:pPr eaLnBrk="1" hangingPunct="1">
              <a:defRPr/>
            </a:pPr>
            <a:r>
              <a:rPr lang="en-US" sz="2400" dirty="0" smtClean="0">
                <a:solidFill>
                  <a:srgbClr val="00FF00"/>
                </a:solidFill>
              </a:rPr>
              <a:t>Weather self-sufficient (Laptop with 2-way satellite communications).</a:t>
            </a:r>
          </a:p>
          <a:p>
            <a:pPr eaLnBrk="1" hangingPunct="1">
              <a:defRPr/>
            </a:pPr>
            <a:r>
              <a:rPr lang="en-US" sz="2400" dirty="0" smtClean="0">
                <a:solidFill>
                  <a:srgbClr val="00FF00"/>
                </a:solidFill>
              </a:rPr>
              <a:t>Fire RAWS with belt weather kits.</a:t>
            </a:r>
          </a:p>
          <a:p>
            <a:pPr eaLnBrk="1" hangingPunct="1">
              <a:defRPr/>
            </a:pPr>
            <a:r>
              <a:rPr lang="en-US" sz="2400" dirty="0" smtClean="0">
                <a:solidFill>
                  <a:srgbClr val="00FF00"/>
                </a:solidFill>
              </a:rPr>
              <a:t>Re-certify Annually.</a:t>
            </a:r>
          </a:p>
          <a:p>
            <a:pPr eaLnBrk="1" hangingPunct="1">
              <a:defRPr/>
            </a:pPr>
            <a:r>
              <a:rPr lang="en-US" sz="2400" dirty="0" smtClean="0">
                <a:solidFill>
                  <a:srgbClr val="00FF00"/>
                </a:solidFill>
              </a:rPr>
              <a:t>Provide weather for on-site briefings, radio briefings, community meetings, etc.</a:t>
            </a:r>
          </a:p>
        </p:txBody>
      </p:sp>
      <p:pic>
        <p:nvPicPr>
          <p:cNvPr id="44036" name="Picture 4" descr="brief1"/>
          <p:cNvPicPr>
            <a:picLocks noChangeAspect="1" noChangeArrowheads="1"/>
          </p:cNvPicPr>
          <p:nvPr/>
        </p:nvPicPr>
        <p:blipFill>
          <a:blip r:embed="rId2" cstate="print"/>
          <a:srcRect/>
          <a:stretch>
            <a:fillRect/>
          </a:stretch>
        </p:blipFill>
        <p:spPr bwMode="auto">
          <a:xfrm>
            <a:off x="6553200" y="152400"/>
            <a:ext cx="2438400" cy="1828800"/>
          </a:xfrm>
          <a:prstGeom prst="rect">
            <a:avLst/>
          </a:prstGeom>
          <a:noFill/>
          <a:ln w="9525">
            <a:noFill/>
            <a:miter lim="800000"/>
            <a:headEnd/>
            <a:tailEnd/>
          </a:ln>
        </p:spPr>
      </p:pic>
      <p:pic>
        <p:nvPicPr>
          <p:cNvPr id="44037" name="Picture 5" descr="Blackbird FRAWS"/>
          <p:cNvPicPr>
            <a:picLocks noChangeAspect="1" noChangeArrowheads="1"/>
          </p:cNvPicPr>
          <p:nvPr/>
        </p:nvPicPr>
        <p:blipFill>
          <a:blip r:embed="rId3" cstate="print"/>
          <a:srcRect/>
          <a:stretch>
            <a:fillRect/>
          </a:stretch>
        </p:blipFill>
        <p:spPr bwMode="auto">
          <a:xfrm>
            <a:off x="76200" y="152400"/>
            <a:ext cx="2362200" cy="1770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2466" name="Rectangle 2"/>
          <p:cNvSpPr>
            <a:spLocks noGrp="1" noChangeArrowheads="1"/>
          </p:cNvSpPr>
          <p:nvPr>
            <p:ph type="title" sz="quarter"/>
          </p:nvPr>
        </p:nvSpPr>
        <p:spPr>
          <a:xfrm>
            <a:off x="609600" y="381000"/>
            <a:ext cx="6705600" cy="533400"/>
          </a:xfrm>
        </p:spPr>
        <p:txBody>
          <a:bodyPr/>
          <a:lstStyle/>
          <a:p>
            <a:pPr eaLnBrk="1" hangingPunct="1">
              <a:defRPr/>
            </a:pPr>
            <a:r>
              <a:rPr lang="en-US" dirty="0" smtClean="0"/>
              <a:t>NWS Support to Non-Weather Hazards</a:t>
            </a:r>
          </a:p>
        </p:txBody>
      </p:sp>
      <p:graphicFrame>
        <p:nvGraphicFramePr>
          <p:cNvPr id="19458" name="Object 4"/>
          <p:cNvGraphicFramePr>
            <a:graphicFrameLocks noChangeAspect="1"/>
          </p:cNvGraphicFramePr>
          <p:nvPr>
            <p:ph sz="quarter" idx="1"/>
          </p:nvPr>
        </p:nvGraphicFramePr>
        <p:xfrm>
          <a:off x="228600" y="1676400"/>
          <a:ext cx="3816350" cy="4724400"/>
        </p:xfrm>
        <a:graphic>
          <a:graphicData uri="http://schemas.openxmlformats.org/presentationml/2006/ole">
            <p:oleObj spid="_x0000_s13314" name="Drawing" r:id="rId3" imgW="3762360" imgH="4657680" progId="">
              <p:embed/>
            </p:oleObj>
          </a:graphicData>
        </a:graphic>
      </p:graphicFrame>
      <p:graphicFrame>
        <p:nvGraphicFramePr>
          <p:cNvPr id="19459" name="Object 6"/>
          <p:cNvGraphicFramePr>
            <a:graphicFrameLocks noChangeAspect="1"/>
          </p:cNvGraphicFramePr>
          <p:nvPr>
            <p:ph sz="quarter" idx="2"/>
          </p:nvPr>
        </p:nvGraphicFramePr>
        <p:xfrm>
          <a:off x="2438400" y="1295400"/>
          <a:ext cx="1570038" cy="2362200"/>
        </p:xfrm>
        <a:graphic>
          <a:graphicData uri="http://schemas.openxmlformats.org/presentationml/2006/ole">
            <p:oleObj spid="_x0000_s13315" name="Drawing" r:id="rId4" imgW="1247899" imgH="1876283" progId="">
              <p:embed/>
            </p:oleObj>
          </a:graphicData>
        </a:graphic>
      </p:graphicFrame>
      <p:graphicFrame>
        <p:nvGraphicFramePr>
          <p:cNvPr id="19460" name="Object 8"/>
          <p:cNvGraphicFramePr>
            <a:graphicFrameLocks noChangeAspect="1"/>
          </p:cNvGraphicFramePr>
          <p:nvPr>
            <p:ph sz="quarter" idx="3"/>
          </p:nvPr>
        </p:nvGraphicFramePr>
        <p:xfrm>
          <a:off x="4191000" y="1752600"/>
          <a:ext cx="1971675" cy="1485900"/>
        </p:xfrm>
        <a:graphic>
          <a:graphicData uri="http://schemas.openxmlformats.org/presentationml/2006/ole">
            <p:oleObj spid="_x0000_s13316" name="Drawing" r:id="rId5" imgW="1971564" imgH="1486195" progId="">
              <p:embed/>
            </p:oleObj>
          </a:graphicData>
        </a:graphic>
      </p:graphicFrame>
      <p:graphicFrame>
        <p:nvGraphicFramePr>
          <p:cNvPr id="19461" name="Object 12"/>
          <p:cNvGraphicFramePr>
            <a:graphicFrameLocks noChangeAspect="1"/>
          </p:cNvGraphicFramePr>
          <p:nvPr/>
        </p:nvGraphicFramePr>
        <p:xfrm>
          <a:off x="2743200" y="4953000"/>
          <a:ext cx="2247900" cy="1504950"/>
        </p:xfrm>
        <a:graphic>
          <a:graphicData uri="http://schemas.openxmlformats.org/presentationml/2006/ole">
            <p:oleObj spid="_x0000_s13317" name="Drawing" r:id="rId6" imgW="2247629" imgH="1504732" progId="">
              <p:embed/>
            </p:oleObj>
          </a:graphicData>
        </a:graphic>
      </p:graphicFrame>
      <p:graphicFrame>
        <p:nvGraphicFramePr>
          <p:cNvPr id="19462" name="Object 13"/>
          <p:cNvGraphicFramePr>
            <a:graphicFrameLocks noChangeAspect="1"/>
          </p:cNvGraphicFramePr>
          <p:nvPr/>
        </p:nvGraphicFramePr>
        <p:xfrm>
          <a:off x="5572125" y="3733800"/>
          <a:ext cx="3571875" cy="2828925"/>
        </p:xfrm>
        <a:graphic>
          <a:graphicData uri="http://schemas.openxmlformats.org/presentationml/2006/ole">
            <p:oleObj spid="_x0000_s13318" name="Drawing" r:id="rId7" imgW="3571504" imgH="2371542" progId="">
              <p:embed/>
            </p:oleObj>
          </a:graphicData>
        </a:graphic>
      </p:graphicFrame>
      <p:graphicFrame>
        <p:nvGraphicFramePr>
          <p:cNvPr id="19463" name="Object 14"/>
          <p:cNvGraphicFramePr>
            <a:graphicFrameLocks noChangeAspect="1"/>
          </p:cNvGraphicFramePr>
          <p:nvPr/>
        </p:nvGraphicFramePr>
        <p:xfrm>
          <a:off x="6324600" y="762000"/>
          <a:ext cx="2628900" cy="2628900"/>
        </p:xfrm>
        <a:graphic>
          <a:graphicData uri="http://schemas.openxmlformats.org/presentationml/2006/ole">
            <p:oleObj spid="_x0000_s13319" name="Drawing" r:id="rId8" imgW="2629054" imgH="2629054" progId="">
              <p:embed/>
            </p:oleObj>
          </a:graphicData>
        </a:graphic>
      </p:graphicFrame>
      <p:graphicFrame>
        <p:nvGraphicFramePr>
          <p:cNvPr id="19465" name="Object 10"/>
          <p:cNvGraphicFramePr>
            <a:graphicFrameLocks noChangeAspect="1"/>
          </p:cNvGraphicFramePr>
          <p:nvPr>
            <p:ph sz="quarter" idx="4"/>
          </p:nvPr>
        </p:nvGraphicFramePr>
        <p:xfrm>
          <a:off x="3733800" y="3429000"/>
          <a:ext cx="2457450" cy="1924050"/>
        </p:xfrm>
        <a:graphic>
          <a:graphicData uri="http://schemas.openxmlformats.org/presentationml/2006/ole">
            <p:oleObj spid="_x0000_s13321" name="Drawing" r:id="rId9" imgW="2457565" imgH="1924171" progId="">
              <p:embed/>
            </p:oleObj>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Arial"/>
        <a:ea typeface=""/>
        <a:cs typeface="Lucida Sans Unicode"/>
      </a:majorFont>
      <a:minorFont>
        <a:latin typeface="Arial"/>
        <a:ea typefac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3510</TotalTime>
  <Words>1532</Words>
  <Application>Microsoft Macintosh PowerPoint</Application>
  <PresentationFormat>On-screen Show (4:3)</PresentationFormat>
  <Paragraphs>202</Paragraphs>
  <Slides>50</Slides>
  <Notes>5</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50</vt:i4>
      </vt:variant>
    </vt:vector>
  </HeadingPairs>
  <TitlesOfParts>
    <vt:vector size="52" baseType="lpstr">
      <vt:lpstr>2_Default Design</vt:lpstr>
      <vt:lpstr>Drawing</vt:lpstr>
      <vt:lpstr>Slide 1</vt:lpstr>
      <vt:lpstr>Slide 2</vt:lpstr>
      <vt:lpstr>Who We Are</vt:lpstr>
      <vt:lpstr>Local Office Operations - Area of Responsibility</vt:lpstr>
      <vt:lpstr>Aviation</vt:lpstr>
      <vt:lpstr>Center Weather Service Unit (CWSU)</vt:lpstr>
      <vt:lpstr>Hydrology Program</vt:lpstr>
      <vt:lpstr>Fire Support IMETs (ERS)</vt:lpstr>
      <vt:lpstr>NWS Support to Non-Weather Hazards</vt:lpstr>
      <vt:lpstr>NWS Modernization</vt:lpstr>
      <vt:lpstr>Forecast Product Suite</vt:lpstr>
      <vt:lpstr>Legacy NWS Zones</vt:lpstr>
      <vt:lpstr>Slide 13</vt:lpstr>
      <vt:lpstr>Slide 14</vt:lpstr>
      <vt:lpstr>Point Forecasts</vt:lpstr>
      <vt:lpstr>Motivation for Digital Forecasts</vt:lpstr>
      <vt:lpstr>Interactive Forecast Preparation System (IFPS) and National Digital Forecast Database (NDFD)</vt:lpstr>
      <vt:lpstr>Maximum Temp Forecast</vt:lpstr>
      <vt:lpstr>Slide 19</vt:lpstr>
      <vt:lpstr>Slide 20</vt:lpstr>
      <vt:lpstr>Slide 21</vt:lpstr>
      <vt:lpstr>Slide 22</vt:lpstr>
      <vt:lpstr>Slide 23</vt:lpstr>
      <vt:lpstr>What is Truth?</vt:lpstr>
      <vt:lpstr>Forecast Uncertainty  Winter Storm 2012</vt:lpstr>
      <vt:lpstr>Slide 26</vt:lpstr>
      <vt:lpstr>Slide 27</vt:lpstr>
      <vt:lpstr>Slide 28</vt:lpstr>
      <vt:lpstr>Slide 29</vt:lpstr>
      <vt:lpstr>Slide 30</vt:lpstr>
      <vt:lpstr>Slide 31</vt:lpstr>
      <vt:lpstr>So, in the last 20 years we’ve “modernized” our science and our forecast process.  What’s next?</vt:lpstr>
      <vt:lpstr>Increased Vulnerability</vt:lpstr>
      <vt:lpstr>2011: A Historic Year</vt:lpstr>
      <vt:lpstr>Slide 35</vt:lpstr>
      <vt:lpstr>Why were there so many fatalities?</vt:lpstr>
      <vt:lpstr>Moore, Oklahoma</vt:lpstr>
      <vt:lpstr>Slide 38</vt:lpstr>
      <vt:lpstr>Decision Support Challenges</vt:lpstr>
      <vt:lpstr>A Weather Ready Nation</vt:lpstr>
      <vt:lpstr>January Storm’s Impacts and IDSS </vt:lpstr>
      <vt:lpstr>Careers in the NWS</vt:lpstr>
      <vt:lpstr>Slide 43</vt:lpstr>
      <vt:lpstr>Slide 44</vt:lpstr>
      <vt:lpstr>WFO Seattle Schedule</vt:lpstr>
      <vt:lpstr>Slide 46</vt:lpstr>
      <vt:lpstr>Summary Thoughts</vt:lpstr>
      <vt:lpstr>Slide 48</vt:lpstr>
      <vt:lpstr>Slide 49</vt:lpstr>
      <vt:lpstr>NWS S&amp;T Priorities</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Weather Service Flood Bulletins</dc:title>
  <dc:creator>brent.bower</dc:creator>
  <cp:lastModifiedBy>Clifford Mass</cp:lastModifiedBy>
  <cp:revision>86</cp:revision>
  <dcterms:created xsi:type="dcterms:W3CDTF">2013-05-24T20:24:17Z</dcterms:created>
  <dcterms:modified xsi:type="dcterms:W3CDTF">2013-05-24T20:25:20Z</dcterms:modified>
</cp:coreProperties>
</file>